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8" r:id="rId2"/>
    <p:sldId id="259" r:id="rId3"/>
    <p:sldId id="279" r:id="rId4"/>
    <p:sldId id="261" r:id="rId5"/>
    <p:sldId id="262" r:id="rId6"/>
    <p:sldId id="263" r:id="rId7"/>
    <p:sldId id="266" r:id="rId8"/>
    <p:sldId id="267" r:id="rId9"/>
    <p:sldId id="268" r:id="rId10"/>
    <p:sldId id="265" r:id="rId11"/>
    <p:sldId id="280" r:id="rId12"/>
    <p:sldId id="269" r:id="rId13"/>
    <p:sldId id="283" r:id="rId14"/>
    <p:sldId id="281" r:id="rId15"/>
    <p:sldId id="272" r:id="rId16"/>
    <p:sldId id="273" r:id="rId17"/>
    <p:sldId id="275" r:id="rId18"/>
    <p:sldId id="276" r:id="rId19"/>
    <p:sldId id="277" r:id="rId20"/>
    <p:sldId id="278" r:id="rId21"/>
    <p:sldId id="28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E9A432E-1421-4614-4455-7B772943836E}" name="Beckwith, Elizabeth" initials="BE" userId="S::ebeckwith@americanchemistry.com::d118c966-250b-47bc-938f-1e0a6778e25a" providerId="AD"/>
  <p188:author id="{EE9C977F-FEEB-95CC-B4BE-8AC5FB7D7027}" name="Strong, Mike" initials="SM" userId="S::Mike.Strong@wacker.com::1f758039-784b-4faf-b36a-87c212d86b6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975688-41B2-4F47-B752-8F12ECD5695C}" v="2" dt="2023-02-06T15:35:31.037"/>
    <p1510:client id="{E1C20B3E-E61F-4C32-9E68-76B96581A767}" v="8" dt="2023-02-06T15:56:36.0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9" d="100"/>
          <a:sy n="69" d="100"/>
        </p:scale>
        <p:origin x="110" y="58"/>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y, Charlotte" userId="9a487228-94f1-414d-9c9c-b62443e7aa9a" providerId="ADAL" clId="{E1C20B3E-E61F-4C32-9E68-76B96581A767}"/>
    <pc:docChg chg="undo redo custSel modSld">
      <pc:chgData name="Anthony, Charlotte" userId="9a487228-94f1-414d-9c9c-b62443e7aa9a" providerId="ADAL" clId="{E1C20B3E-E61F-4C32-9E68-76B96581A767}" dt="2023-02-06T15:56:32.545" v="26" actId="3626"/>
      <pc:docMkLst>
        <pc:docMk/>
      </pc:docMkLst>
      <pc:sldChg chg="modSp mod">
        <pc:chgData name="Anthony, Charlotte" userId="9a487228-94f1-414d-9c9c-b62443e7aa9a" providerId="ADAL" clId="{E1C20B3E-E61F-4C32-9E68-76B96581A767}" dt="2023-02-06T15:53:43.501" v="24" actId="207"/>
        <pc:sldMkLst>
          <pc:docMk/>
          <pc:sldMk cId="2880497637" sldId="269"/>
        </pc:sldMkLst>
        <pc:spChg chg="mod">
          <ac:chgData name="Anthony, Charlotte" userId="9a487228-94f1-414d-9c9c-b62443e7aa9a" providerId="ADAL" clId="{E1C20B3E-E61F-4C32-9E68-76B96581A767}" dt="2023-02-06T15:53:43.501" v="24" actId="207"/>
          <ac:spMkLst>
            <pc:docMk/>
            <pc:sldMk cId="2880497637" sldId="269"/>
            <ac:spMk id="2" creationId="{D4000823-FCED-4FF9-B563-26D3FBAC6015}"/>
          </ac:spMkLst>
        </pc:spChg>
        <pc:spChg chg="mod">
          <ac:chgData name="Anthony, Charlotte" userId="9a487228-94f1-414d-9c9c-b62443e7aa9a" providerId="ADAL" clId="{E1C20B3E-E61F-4C32-9E68-76B96581A767}" dt="2023-02-06T15:53:27.324" v="20" actId="1076"/>
          <ac:spMkLst>
            <pc:docMk/>
            <pc:sldMk cId="2880497637" sldId="269"/>
            <ac:spMk id="3" creationId="{9D0D85F0-1A55-4390-B505-D094A2CE586B}"/>
          </ac:spMkLst>
        </pc:spChg>
        <pc:spChg chg="mod">
          <ac:chgData name="Anthony, Charlotte" userId="9a487228-94f1-414d-9c9c-b62443e7aa9a" providerId="ADAL" clId="{E1C20B3E-E61F-4C32-9E68-76B96581A767}" dt="2023-02-06T15:53:32.271" v="21" actId="1076"/>
          <ac:spMkLst>
            <pc:docMk/>
            <pc:sldMk cId="2880497637" sldId="269"/>
            <ac:spMk id="4" creationId="{6CDF1897-312A-4B30-A7A1-320B9C3EC5FB}"/>
          </ac:spMkLst>
        </pc:spChg>
        <pc:spChg chg="mod">
          <ac:chgData name="Anthony, Charlotte" userId="9a487228-94f1-414d-9c9c-b62443e7aa9a" providerId="ADAL" clId="{E1C20B3E-E61F-4C32-9E68-76B96581A767}" dt="2023-02-06T15:53:23.792" v="19" actId="255"/>
          <ac:spMkLst>
            <pc:docMk/>
            <pc:sldMk cId="2880497637" sldId="269"/>
            <ac:spMk id="8" creationId="{5B4586AC-076F-4A87-A25E-69CEDC78D964}"/>
          </ac:spMkLst>
        </pc:spChg>
        <pc:picChg chg="mod">
          <ac:chgData name="Anthony, Charlotte" userId="9a487228-94f1-414d-9c9c-b62443e7aa9a" providerId="ADAL" clId="{E1C20B3E-E61F-4C32-9E68-76B96581A767}" dt="2023-02-06T15:53:36.703" v="22" actId="1076"/>
          <ac:picMkLst>
            <pc:docMk/>
            <pc:sldMk cId="2880497637" sldId="269"/>
            <ac:picMk id="15365" creationId="{00000000-0000-0000-0000-000000000000}"/>
          </ac:picMkLst>
        </pc:picChg>
      </pc:sldChg>
      <pc:sldChg chg="modSp mod">
        <pc:chgData name="Anthony, Charlotte" userId="9a487228-94f1-414d-9c9c-b62443e7aa9a" providerId="ADAL" clId="{E1C20B3E-E61F-4C32-9E68-76B96581A767}" dt="2023-02-06T15:56:32.545" v="26" actId="3626"/>
        <pc:sldMkLst>
          <pc:docMk/>
          <pc:sldMk cId="1975983032" sldId="282"/>
        </pc:sldMkLst>
        <pc:spChg chg="mod">
          <ac:chgData name="Anthony, Charlotte" userId="9a487228-94f1-414d-9c9c-b62443e7aa9a" providerId="ADAL" clId="{E1C20B3E-E61F-4C32-9E68-76B96581A767}" dt="2023-02-06T15:56:32.545" v="26" actId="3626"/>
          <ac:spMkLst>
            <pc:docMk/>
            <pc:sldMk cId="1975983032" sldId="282"/>
            <ac:spMk id="8" creationId="{5B4586AC-076F-4A87-A25E-69CEDC78D964}"/>
          </ac:spMkLst>
        </pc:spChg>
      </pc:sldChg>
    </pc:docChg>
  </pc:docChgLst>
  <pc:docChgLst>
    <pc:chgData name="Beckwith, Elizabeth" userId="d118c966-250b-47bc-938f-1e0a6778e25a" providerId="ADAL" clId="{14975688-41B2-4F47-B752-8F12ECD5695C}"/>
    <pc:docChg chg="modSld">
      <pc:chgData name="Beckwith, Elizabeth" userId="d118c966-250b-47bc-938f-1e0a6778e25a" providerId="ADAL" clId="{14975688-41B2-4F47-B752-8F12ECD5695C}" dt="2023-02-06T15:34:00.637" v="18" actId="6549"/>
      <pc:docMkLst>
        <pc:docMk/>
      </pc:docMkLst>
      <pc:sldChg chg="modSp mod">
        <pc:chgData name="Beckwith, Elizabeth" userId="d118c966-250b-47bc-938f-1e0a6778e25a" providerId="ADAL" clId="{14975688-41B2-4F47-B752-8F12ECD5695C}" dt="2023-02-06T15:34:00.637" v="18" actId="6549"/>
        <pc:sldMkLst>
          <pc:docMk/>
          <pc:sldMk cId="1975983032" sldId="282"/>
        </pc:sldMkLst>
        <pc:spChg chg="mod">
          <ac:chgData name="Beckwith, Elizabeth" userId="d118c966-250b-47bc-938f-1e0a6778e25a" providerId="ADAL" clId="{14975688-41B2-4F47-B752-8F12ECD5695C}" dt="2023-02-06T15:34:00.637" v="18" actId="6549"/>
          <ac:spMkLst>
            <pc:docMk/>
            <pc:sldMk cId="1975983032" sldId="282"/>
            <ac:spMk id="8" creationId="{5B4586AC-076F-4A87-A25E-69CEDC78D9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D1B7BF-E12E-4531-93A4-BDFADAFADA29}" type="datetimeFigureOut">
              <a:rPr lang="en-US" smtClean="0"/>
              <a:t>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C14236-8107-49FF-AE8B-35BB7DEF002B}" type="slidenum">
              <a:rPr lang="en-US" smtClean="0"/>
              <a:t>‹#›</a:t>
            </a:fld>
            <a:endParaRPr lang="en-US"/>
          </a:p>
        </p:txBody>
      </p:sp>
    </p:spTree>
    <p:extLst>
      <p:ext uri="{BB962C8B-B14F-4D97-AF65-F5344CB8AC3E}">
        <p14:creationId xmlns:p14="http://schemas.microsoft.com/office/powerpoint/2010/main" val="3382347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your interest in the safe handling of silicon hydrides.  I’m Bill Maki with over 37 years of experience in the silicone industry.  On the behalf of the Silicones Environmental, Health, and Safety Center of the ACC, I will be introducing a self auditing tool for the safe handling of silicon hydride </a:t>
            </a:r>
            <a:r>
              <a:rPr lang="en-US" strike="sngStrike" dirty="0"/>
              <a:t>safe.</a:t>
            </a:r>
            <a:r>
              <a:rPr lang="en-US" dirty="0"/>
              <a:t> </a:t>
            </a:r>
          </a:p>
        </p:txBody>
      </p:sp>
      <p:sp>
        <p:nvSpPr>
          <p:cNvPr id="4" name="Slide Number Placeholder 3"/>
          <p:cNvSpPr>
            <a:spLocks noGrp="1"/>
          </p:cNvSpPr>
          <p:nvPr>
            <p:ph type="sldNum" sz="quarter" idx="5"/>
          </p:nvPr>
        </p:nvSpPr>
        <p:spPr/>
        <p:txBody>
          <a:bodyPr/>
          <a:lstStyle/>
          <a:p>
            <a:fld id="{1AC14236-8107-49FF-AE8B-35BB7DEF002B}" type="slidenum">
              <a:rPr lang="en-US" smtClean="0"/>
              <a:t>1</a:t>
            </a:fld>
            <a:endParaRPr lang="en-US"/>
          </a:p>
        </p:txBody>
      </p:sp>
    </p:spTree>
    <p:extLst>
      <p:ext uri="{BB962C8B-B14F-4D97-AF65-F5344CB8AC3E}">
        <p14:creationId xmlns:p14="http://schemas.microsoft.com/office/powerpoint/2010/main" val="2748748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Silicones Environmental, Health and Safety Center has developed the “Materials Handling Guide:  Hydrogen-Bonded Silicon Compounds” specifically for individuals and companies handling silicon hydride materials.</a:t>
            </a:r>
          </a:p>
          <a:p>
            <a:endParaRPr lang="en-US" dirty="0"/>
          </a:p>
          <a:p>
            <a:r>
              <a:rPr lang="en-US" dirty="0"/>
              <a:t>This guide is an excellent resource in developing training curriculum, designing manufacturing processes and operating manufacturing processes involving silicon hydride materials.</a:t>
            </a:r>
          </a:p>
          <a:p>
            <a:endParaRPr lang="en-US" dirty="0"/>
          </a:p>
          <a:p>
            <a:r>
              <a:rPr lang="en-US" dirty="0"/>
              <a:t>This guide was used as a reference in the development of this presentation and the audit tool.</a:t>
            </a:r>
          </a:p>
        </p:txBody>
      </p:sp>
      <p:sp>
        <p:nvSpPr>
          <p:cNvPr id="4" name="Slide Number Placeholder 3"/>
          <p:cNvSpPr>
            <a:spLocks noGrp="1"/>
          </p:cNvSpPr>
          <p:nvPr>
            <p:ph type="sldNum" sz="quarter" idx="5"/>
          </p:nvPr>
        </p:nvSpPr>
        <p:spPr/>
        <p:txBody>
          <a:bodyPr/>
          <a:lstStyle/>
          <a:p>
            <a:fld id="{1AC14236-8107-49FF-AE8B-35BB7DEF002B}" type="slidenum">
              <a:rPr lang="en-US" smtClean="0"/>
              <a:t>10</a:t>
            </a:fld>
            <a:endParaRPr lang="en-US"/>
          </a:p>
        </p:txBody>
      </p:sp>
    </p:spTree>
    <p:extLst>
      <p:ext uri="{BB962C8B-B14F-4D97-AF65-F5344CB8AC3E}">
        <p14:creationId xmlns:p14="http://schemas.microsoft.com/office/powerpoint/2010/main" val="4225956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additional resources that may be helpful for you in reviewing your silicon hydride handling and processing.  </a:t>
            </a:r>
          </a:p>
        </p:txBody>
      </p:sp>
      <p:sp>
        <p:nvSpPr>
          <p:cNvPr id="4" name="Slide Number Placeholder 3"/>
          <p:cNvSpPr>
            <a:spLocks noGrp="1"/>
          </p:cNvSpPr>
          <p:nvPr>
            <p:ph type="sldNum" sz="quarter" idx="5"/>
          </p:nvPr>
        </p:nvSpPr>
        <p:spPr/>
        <p:txBody>
          <a:bodyPr/>
          <a:lstStyle/>
          <a:p>
            <a:fld id="{1AC14236-8107-49FF-AE8B-35BB7DEF002B}" type="slidenum">
              <a:rPr lang="en-US" smtClean="0"/>
              <a:t>11</a:t>
            </a:fld>
            <a:endParaRPr lang="en-US"/>
          </a:p>
        </p:txBody>
      </p:sp>
    </p:spTree>
    <p:extLst>
      <p:ext uri="{BB962C8B-B14F-4D97-AF65-F5344CB8AC3E}">
        <p14:creationId xmlns:p14="http://schemas.microsoft.com/office/powerpoint/2010/main" val="36517233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that background, let’s talk about the audit tool.</a:t>
            </a:r>
          </a:p>
          <a:p>
            <a:endParaRPr lang="en-US" dirty="0"/>
          </a:p>
          <a:p>
            <a:r>
              <a:rPr lang="en-US" dirty="0"/>
              <a:t>The audit tool is documented in a Microsoft Excel workbook.</a:t>
            </a:r>
          </a:p>
          <a:p>
            <a:endParaRPr lang="en-US" dirty="0"/>
          </a:p>
          <a:p>
            <a:r>
              <a:rPr lang="en-US" dirty="0"/>
              <a:t>The audit tool is available at </a:t>
            </a:r>
            <a:r>
              <a:rPr lang="en-US" b="1" dirty="0">
                <a:solidFill>
                  <a:srgbClr val="FF0000"/>
                </a:solidFill>
              </a:rPr>
              <a:t>address.  </a:t>
            </a:r>
            <a:r>
              <a:rPr lang="en-US" dirty="0"/>
              <a:t> You may want to pause this presentation and pull up the tool while we continue with the presentation.</a:t>
            </a:r>
          </a:p>
          <a:p>
            <a:endParaRPr lang="en-US" dirty="0"/>
          </a:p>
          <a:p>
            <a:r>
              <a:rPr lang="en-US" dirty="0"/>
              <a:t>In the workbook there is a worksheet tab for the following areas:  Introduction, Incidents, References, PSM Elements, Hazard Control, PPE, Training and Job Safety, Waste Management, Emergency Response and Containers and Shipping.</a:t>
            </a:r>
          </a:p>
          <a:p>
            <a:endParaRPr lang="en-US" dirty="0"/>
          </a:p>
          <a:p>
            <a:r>
              <a:rPr lang="en-US" dirty="0"/>
              <a:t>We will discuss each of these tabs in more detail in the following slides.</a:t>
            </a:r>
          </a:p>
        </p:txBody>
      </p:sp>
      <p:sp>
        <p:nvSpPr>
          <p:cNvPr id="4" name="Slide Number Placeholder 3"/>
          <p:cNvSpPr>
            <a:spLocks noGrp="1"/>
          </p:cNvSpPr>
          <p:nvPr>
            <p:ph type="sldNum" sz="quarter" idx="5"/>
          </p:nvPr>
        </p:nvSpPr>
        <p:spPr/>
        <p:txBody>
          <a:bodyPr/>
          <a:lstStyle/>
          <a:p>
            <a:fld id="{1AC14236-8107-49FF-AE8B-35BB7DEF002B}" type="slidenum">
              <a:rPr lang="en-US" smtClean="0"/>
              <a:t>12</a:t>
            </a:fld>
            <a:endParaRPr lang="en-US"/>
          </a:p>
        </p:txBody>
      </p:sp>
    </p:spTree>
    <p:extLst>
      <p:ext uri="{BB962C8B-B14F-4D97-AF65-F5344CB8AC3E}">
        <p14:creationId xmlns:p14="http://schemas.microsoft.com/office/powerpoint/2010/main" val="20565038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going into the details of each tab, let’s discuss the audit tool in general.</a:t>
            </a:r>
          </a:p>
          <a:p>
            <a:endParaRPr lang="en-US" dirty="0"/>
          </a:p>
          <a:p>
            <a:r>
              <a:rPr lang="en-US" dirty="0"/>
              <a:t>At the top of each audit tab is a section to identify the participants, date and background on what is being audited. </a:t>
            </a:r>
          </a:p>
          <a:p>
            <a:endParaRPr lang="en-US" dirty="0"/>
          </a:p>
          <a:p>
            <a:r>
              <a:rPr lang="en-US" dirty="0"/>
              <a:t>There should be more than one participant when doing the audit.  Depending on the topic of the audit tab there may be different participants involved with the audit.</a:t>
            </a:r>
          </a:p>
          <a:p>
            <a:endParaRPr lang="en-US" dirty="0"/>
          </a:p>
          <a:p>
            <a:r>
              <a:rPr lang="en-US" dirty="0"/>
              <a:t>There are a total of 125 questions.  Some of these questions may not pertain to your operation.  If this is the case, the decision to skip the question should be done by the group.</a:t>
            </a:r>
          </a:p>
        </p:txBody>
      </p:sp>
      <p:sp>
        <p:nvSpPr>
          <p:cNvPr id="4" name="Slide Number Placeholder 3"/>
          <p:cNvSpPr>
            <a:spLocks noGrp="1"/>
          </p:cNvSpPr>
          <p:nvPr>
            <p:ph type="sldNum" sz="quarter" idx="5"/>
          </p:nvPr>
        </p:nvSpPr>
        <p:spPr/>
        <p:txBody>
          <a:bodyPr/>
          <a:lstStyle/>
          <a:p>
            <a:fld id="{1AC14236-8107-49FF-AE8B-35BB7DEF002B}" type="slidenum">
              <a:rPr lang="en-US" smtClean="0"/>
              <a:t>13</a:t>
            </a:fld>
            <a:endParaRPr lang="en-US"/>
          </a:p>
        </p:txBody>
      </p:sp>
    </p:spTree>
    <p:extLst>
      <p:ext uri="{BB962C8B-B14F-4D97-AF65-F5344CB8AC3E}">
        <p14:creationId xmlns:p14="http://schemas.microsoft.com/office/powerpoint/2010/main" val="3400888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Introduction, Incidents and References tabs provide background for the audit tool.</a:t>
            </a:r>
          </a:p>
          <a:p>
            <a:endParaRPr lang="en-US" dirty="0"/>
          </a:p>
          <a:p>
            <a:r>
              <a:rPr lang="en-US" dirty="0"/>
              <a:t>The audit participants should be familiar with this background information and any other recognized and generally accepted good engineering practices that may pertain to their process. </a:t>
            </a:r>
          </a:p>
          <a:p>
            <a:endParaRPr lang="en-US" dirty="0"/>
          </a:p>
          <a:p>
            <a:r>
              <a:rPr lang="en-US" dirty="0"/>
              <a:t>The information on the Incidents tab is especially important.  It provides basic information on incidents that have occurred across the silicones industry.  This should be used as food for thought as you audit your operations.</a:t>
            </a:r>
          </a:p>
        </p:txBody>
      </p:sp>
      <p:sp>
        <p:nvSpPr>
          <p:cNvPr id="4" name="Slide Number Placeholder 3"/>
          <p:cNvSpPr>
            <a:spLocks noGrp="1"/>
          </p:cNvSpPr>
          <p:nvPr>
            <p:ph type="sldNum" sz="quarter" idx="5"/>
          </p:nvPr>
        </p:nvSpPr>
        <p:spPr/>
        <p:txBody>
          <a:bodyPr/>
          <a:lstStyle/>
          <a:p>
            <a:fld id="{1AC14236-8107-49FF-AE8B-35BB7DEF002B}" type="slidenum">
              <a:rPr lang="en-US" smtClean="0"/>
              <a:t>14</a:t>
            </a:fld>
            <a:endParaRPr lang="en-US"/>
          </a:p>
        </p:txBody>
      </p:sp>
    </p:spTree>
    <p:extLst>
      <p:ext uri="{BB962C8B-B14F-4D97-AF65-F5344CB8AC3E}">
        <p14:creationId xmlns:p14="http://schemas.microsoft.com/office/powerpoint/2010/main" val="320562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audit tab pertains to OSHA PSM.  </a:t>
            </a:r>
          </a:p>
          <a:p>
            <a:endParaRPr lang="en-US" dirty="0"/>
          </a:p>
          <a:p>
            <a:r>
              <a:rPr lang="en-US" dirty="0"/>
              <a:t>Due to the safety hazards associated with silicon hydrides, a strong Process Safety Management system is imperative.  Even if your process does not meet the regulatory requirements for OSHA PSM, it is strongly recommended to use PSM for your process.</a:t>
            </a:r>
          </a:p>
          <a:p>
            <a:endParaRPr lang="en-US" dirty="0"/>
          </a:p>
          <a:p>
            <a:r>
              <a:rPr lang="en-US" dirty="0"/>
              <a:t>There are 23 questions on this tab. At a minimum a manufacturing representative and safety representative should conduct this portion of the audit.</a:t>
            </a:r>
          </a:p>
          <a:p>
            <a:endParaRPr lang="en-US" dirty="0"/>
          </a:p>
          <a:p>
            <a:r>
              <a:rPr lang="en-US" dirty="0"/>
              <a:t>An example question is – Has a process hazard analysis been completed?</a:t>
            </a:r>
          </a:p>
        </p:txBody>
      </p:sp>
      <p:sp>
        <p:nvSpPr>
          <p:cNvPr id="4" name="Slide Number Placeholder 3"/>
          <p:cNvSpPr>
            <a:spLocks noGrp="1"/>
          </p:cNvSpPr>
          <p:nvPr>
            <p:ph type="sldNum" sz="quarter" idx="5"/>
          </p:nvPr>
        </p:nvSpPr>
        <p:spPr/>
        <p:txBody>
          <a:bodyPr/>
          <a:lstStyle/>
          <a:p>
            <a:fld id="{1AC14236-8107-49FF-AE8B-35BB7DEF002B}" type="slidenum">
              <a:rPr lang="en-US" smtClean="0"/>
              <a:t>15</a:t>
            </a:fld>
            <a:endParaRPr lang="en-US"/>
          </a:p>
        </p:txBody>
      </p:sp>
    </p:spTree>
    <p:extLst>
      <p:ext uri="{BB962C8B-B14F-4D97-AF65-F5344CB8AC3E}">
        <p14:creationId xmlns:p14="http://schemas.microsoft.com/office/powerpoint/2010/main" val="283149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Hazard Control and PPE tabs cover procedural and engineering controls.</a:t>
            </a:r>
          </a:p>
          <a:p>
            <a:endParaRPr lang="en-US" dirty="0"/>
          </a:p>
          <a:p>
            <a:r>
              <a:rPr lang="en-US" dirty="0"/>
              <a:t>The hazard control tab has 55 questions.  At a minimum a manufacturing representative, safety representative and engineering representative should conduct this portion of the audit.</a:t>
            </a:r>
          </a:p>
          <a:p>
            <a:endParaRPr lang="en-US" dirty="0"/>
          </a:p>
          <a:p>
            <a:r>
              <a:rPr lang="en-US" dirty="0"/>
              <a:t>An example question is – Are hydrogen monitors in use?</a:t>
            </a:r>
          </a:p>
          <a:p>
            <a:endParaRPr lang="en-US" dirty="0"/>
          </a:p>
          <a:p>
            <a:r>
              <a:rPr lang="en-US" dirty="0"/>
              <a:t>There are 6 questions on the PPE tab.  At a minimum a manufacturing representative, safety representative and industrial hygiene representative should conduct this portion of the audit.</a:t>
            </a:r>
          </a:p>
          <a:p>
            <a:endParaRPr lang="en-US" dirty="0"/>
          </a:p>
          <a:p>
            <a:r>
              <a:rPr lang="en-US" dirty="0"/>
              <a:t>An example question is – Was a flash fire due to hydrogen considered when selecting the appropriate PPE?</a:t>
            </a:r>
          </a:p>
        </p:txBody>
      </p:sp>
      <p:sp>
        <p:nvSpPr>
          <p:cNvPr id="4" name="Slide Number Placeholder 3"/>
          <p:cNvSpPr>
            <a:spLocks noGrp="1"/>
          </p:cNvSpPr>
          <p:nvPr>
            <p:ph type="sldNum" sz="quarter" idx="5"/>
          </p:nvPr>
        </p:nvSpPr>
        <p:spPr/>
        <p:txBody>
          <a:bodyPr/>
          <a:lstStyle/>
          <a:p>
            <a:fld id="{1AC14236-8107-49FF-AE8B-35BB7DEF002B}" type="slidenum">
              <a:rPr lang="en-US" smtClean="0"/>
              <a:t>16</a:t>
            </a:fld>
            <a:endParaRPr lang="en-US"/>
          </a:p>
        </p:txBody>
      </p:sp>
    </p:spTree>
    <p:extLst>
      <p:ext uri="{BB962C8B-B14F-4D97-AF65-F5344CB8AC3E}">
        <p14:creationId xmlns:p14="http://schemas.microsoft.com/office/powerpoint/2010/main" val="1454454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tab covers training and job safety.</a:t>
            </a:r>
          </a:p>
          <a:p>
            <a:endParaRPr lang="en-US" dirty="0"/>
          </a:p>
          <a:p>
            <a:r>
              <a:rPr lang="en-US" dirty="0"/>
              <a:t>Employee training is the first line of defense in a strong safety program.  There are a lot of nuances in handling silicon hydrides and providing the appropriate training will aid employees in identifying an issue before it becomes an incident.</a:t>
            </a:r>
          </a:p>
          <a:p>
            <a:endParaRPr lang="en-US" dirty="0"/>
          </a:p>
          <a:p>
            <a:r>
              <a:rPr lang="en-US" dirty="0"/>
              <a:t>This tab has 11 questions. At a minimum an operator, manufacturing representative and safety representative should conduct this portion of the audit.</a:t>
            </a:r>
          </a:p>
          <a:p>
            <a:endParaRPr lang="en-US" dirty="0"/>
          </a:p>
          <a:p>
            <a:r>
              <a:rPr lang="en-US" dirty="0"/>
              <a:t>An example question is – Does the SOP have a safety key point on building evacuation due to abnormal operating conditions?</a:t>
            </a:r>
          </a:p>
          <a:p>
            <a:endParaRPr lang="en-US" dirty="0"/>
          </a:p>
        </p:txBody>
      </p:sp>
      <p:sp>
        <p:nvSpPr>
          <p:cNvPr id="4" name="Slide Number Placeholder 3"/>
          <p:cNvSpPr>
            <a:spLocks noGrp="1"/>
          </p:cNvSpPr>
          <p:nvPr>
            <p:ph type="sldNum" sz="quarter" idx="5"/>
          </p:nvPr>
        </p:nvSpPr>
        <p:spPr/>
        <p:txBody>
          <a:bodyPr/>
          <a:lstStyle/>
          <a:p>
            <a:fld id="{1AC14236-8107-49FF-AE8B-35BB7DEF002B}" type="slidenum">
              <a:rPr lang="en-US" smtClean="0"/>
              <a:t>17</a:t>
            </a:fld>
            <a:endParaRPr lang="en-US"/>
          </a:p>
        </p:txBody>
      </p:sp>
    </p:spTree>
    <p:extLst>
      <p:ext uri="{BB962C8B-B14F-4D97-AF65-F5344CB8AC3E}">
        <p14:creationId xmlns:p14="http://schemas.microsoft.com/office/powerpoint/2010/main" val="1573244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audit tool has a waste management tab.  </a:t>
            </a:r>
          </a:p>
          <a:p>
            <a:endParaRPr lang="en-US" dirty="0"/>
          </a:p>
          <a:p>
            <a:r>
              <a:rPr lang="en-US" dirty="0"/>
              <a:t>Sometimes waste management can be overlooked.  Due to the hazards of mixing incompatible materials with silicon hydrides it becomes a very important area to audit, not only in regards to internal operations, but also the information and training shared with the off-site waste handlers.  </a:t>
            </a:r>
          </a:p>
          <a:p>
            <a:endParaRPr lang="en-US" dirty="0"/>
          </a:p>
          <a:p>
            <a:r>
              <a:rPr lang="en-US" dirty="0"/>
              <a:t>This becomes especially alarming when a waste gets unintentionally mixed with a silicon hydride containing waste.  Appropriate waste segregation is a necessity when silicon hydrides are involved.</a:t>
            </a:r>
          </a:p>
          <a:p>
            <a:endParaRPr lang="en-US" dirty="0"/>
          </a:p>
          <a:p>
            <a:r>
              <a:rPr lang="en-US" dirty="0"/>
              <a:t>This tab has 8 questions.  At a minimum a manufacturing representative, safety representative and environmental representative should conduct this portion of the audit.</a:t>
            </a:r>
          </a:p>
          <a:p>
            <a:endParaRPr lang="en-US" dirty="0"/>
          </a:p>
          <a:p>
            <a:r>
              <a:rPr lang="en-US" dirty="0"/>
              <a:t>An example question is – Are there procedures in place to maintain separation between SiH waste and other waste to prevent undesired reactions?</a:t>
            </a:r>
          </a:p>
        </p:txBody>
      </p:sp>
      <p:sp>
        <p:nvSpPr>
          <p:cNvPr id="4" name="Slide Number Placeholder 3"/>
          <p:cNvSpPr>
            <a:spLocks noGrp="1"/>
          </p:cNvSpPr>
          <p:nvPr>
            <p:ph type="sldNum" sz="quarter" idx="5"/>
          </p:nvPr>
        </p:nvSpPr>
        <p:spPr/>
        <p:txBody>
          <a:bodyPr/>
          <a:lstStyle/>
          <a:p>
            <a:fld id="{1AC14236-8107-49FF-AE8B-35BB7DEF002B}" type="slidenum">
              <a:rPr lang="en-US" smtClean="0"/>
              <a:t>18</a:t>
            </a:fld>
            <a:endParaRPr lang="en-US"/>
          </a:p>
        </p:txBody>
      </p:sp>
    </p:spTree>
    <p:extLst>
      <p:ext uri="{BB962C8B-B14F-4D97-AF65-F5344CB8AC3E}">
        <p14:creationId xmlns:p14="http://schemas.microsoft.com/office/powerpoint/2010/main" val="8374922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tab covers the Emergency Response Plan for the site.</a:t>
            </a:r>
          </a:p>
          <a:p>
            <a:endParaRPr lang="en-US" dirty="0"/>
          </a:p>
          <a:p>
            <a:r>
              <a:rPr lang="en-US" dirty="0"/>
              <a:t>Because of the potential for hydrogen during an emergency it is important to have a vetted emergency response plan in place to train employees before an event.  Your local fire department should also be aware that you are handling silicon hydrides and the appropriate actions to take in the event of an incident.</a:t>
            </a:r>
          </a:p>
          <a:p>
            <a:endParaRPr lang="en-US" dirty="0"/>
          </a:p>
          <a:p>
            <a:r>
              <a:rPr lang="en-US" dirty="0"/>
              <a:t>The Emergency Response tab has 8 questions.  At a minimum a manufacturing representative and safety representative should conduct this portion of the audit.</a:t>
            </a:r>
          </a:p>
          <a:p>
            <a:endParaRPr lang="en-US" dirty="0"/>
          </a:p>
          <a:p>
            <a:r>
              <a:rPr lang="en-US" dirty="0"/>
              <a:t>An example question is – Does the emergency response plan include procedures on how to handle bulged (over-pressurized) drums and/or IBC’s?</a:t>
            </a:r>
          </a:p>
        </p:txBody>
      </p:sp>
      <p:sp>
        <p:nvSpPr>
          <p:cNvPr id="4" name="Slide Number Placeholder 3"/>
          <p:cNvSpPr>
            <a:spLocks noGrp="1"/>
          </p:cNvSpPr>
          <p:nvPr>
            <p:ph type="sldNum" sz="quarter" idx="5"/>
          </p:nvPr>
        </p:nvSpPr>
        <p:spPr/>
        <p:txBody>
          <a:bodyPr/>
          <a:lstStyle/>
          <a:p>
            <a:fld id="{1AC14236-8107-49FF-AE8B-35BB7DEF002B}" type="slidenum">
              <a:rPr lang="en-US" smtClean="0"/>
              <a:t>19</a:t>
            </a:fld>
            <a:endParaRPr lang="en-US"/>
          </a:p>
        </p:txBody>
      </p:sp>
    </p:spTree>
    <p:extLst>
      <p:ext uri="{BB962C8B-B14F-4D97-AF65-F5344CB8AC3E}">
        <p14:creationId xmlns:p14="http://schemas.microsoft.com/office/powerpoint/2010/main" val="1780837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and audit tool was developed by Jeff Gray and myself for and in conjunction with the SEHSC.</a:t>
            </a:r>
          </a:p>
          <a:p>
            <a:endParaRPr lang="en-US" dirty="0"/>
          </a:p>
          <a:p>
            <a:r>
              <a:rPr lang="en-US" dirty="0"/>
              <a:t>The information herein is offered in good faith and is believed to be accurate and reliable as of the date of publication; however, it is offered without warranty, expressed or implied, as to merchantability, fitness for a particular purpose, and or any other matter.  ACC  SEHSC, CES, SIAJ, nor any member company assumes any liability or responsibility for any use, or the results of such use, of the information presented.</a:t>
            </a:r>
          </a:p>
          <a:p>
            <a:endParaRPr lang="en-US" dirty="0"/>
          </a:p>
          <a:p>
            <a:r>
              <a:rPr lang="en-US" dirty="0"/>
              <a:t>With the legality behind us, let’s move on with the presentation.</a:t>
            </a:r>
          </a:p>
          <a:p>
            <a:endParaRPr lang="en-US" dirty="0"/>
          </a:p>
          <a:p>
            <a:endParaRPr lang="en-US" dirty="0"/>
          </a:p>
        </p:txBody>
      </p:sp>
      <p:sp>
        <p:nvSpPr>
          <p:cNvPr id="4" name="Slide Number Placeholder 3"/>
          <p:cNvSpPr>
            <a:spLocks noGrp="1"/>
          </p:cNvSpPr>
          <p:nvPr>
            <p:ph type="sldNum" sz="quarter" idx="5"/>
          </p:nvPr>
        </p:nvSpPr>
        <p:spPr/>
        <p:txBody>
          <a:bodyPr/>
          <a:lstStyle/>
          <a:p>
            <a:fld id="{1AC14236-8107-49FF-AE8B-35BB7DEF002B}" type="slidenum">
              <a:rPr lang="en-US" smtClean="0"/>
              <a:t>2</a:t>
            </a:fld>
            <a:endParaRPr lang="en-US"/>
          </a:p>
        </p:txBody>
      </p:sp>
    </p:spTree>
    <p:extLst>
      <p:ext uri="{BB962C8B-B14F-4D97-AF65-F5344CB8AC3E}">
        <p14:creationId xmlns:p14="http://schemas.microsoft.com/office/powerpoint/2010/main" val="32550543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tab covers Containers and Shipping.</a:t>
            </a:r>
          </a:p>
          <a:p>
            <a:endParaRPr lang="en-US" dirty="0"/>
          </a:p>
          <a:p>
            <a:r>
              <a:rPr lang="en-US" dirty="0"/>
              <a:t>Packaging and shipping of silicon hydrides call for special consideration to prevent an incident from happening at your site, but also at your customer’s site.</a:t>
            </a:r>
          </a:p>
          <a:p>
            <a:endParaRPr lang="en-US" dirty="0"/>
          </a:p>
          <a:p>
            <a:r>
              <a:rPr lang="en-US" dirty="0"/>
              <a:t>This tab has 16 questions.  At a minimum a manufacturing representative, safety representative and shipping/transportation representative should conduct this portion of the audit.</a:t>
            </a:r>
          </a:p>
          <a:p>
            <a:endParaRPr lang="en-US" dirty="0"/>
          </a:p>
          <a:p>
            <a:r>
              <a:rPr lang="en-US" dirty="0"/>
              <a:t>An example question is – Are drums and IBC’s fitted with a vented </a:t>
            </a:r>
            <a:r>
              <a:rPr lang="en-US" dirty="0" err="1"/>
              <a:t>bunge</a:t>
            </a:r>
            <a:r>
              <a:rPr lang="en-US" dirty="0"/>
              <a:t>?</a:t>
            </a:r>
          </a:p>
        </p:txBody>
      </p:sp>
      <p:sp>
        <p:nvSpPr>
          <p:cNvPr id="4" name="Slide Number Placeholder 3"/>
          <p:cNvSpPr>
            <a:spLocks noGrp="1"/>
          </p:cNvSpPr>
          <p:nvPr>
            <p:ph type="sldNum" sz="quarter" idx="5"/>
          </p:nvPr>
        </p:nvSpPr>
        <p:spPr/>
        <p:txBody>
          <a:bodyPr/>
          <a:lstStyle/>
          <a:p>
            <a:fld id="{1AC14236-8107-49FF-AE8B-35BB7DEF002B}" type="slidenum">
              <a:rPr lang="en-US" smtClean="0"/>
              <a:t>20</a:t>
            </a:fld>
            <a:endParaRPr lang="en-US"/>
          </a:p>
        </p:txBody>
      </p:sp>
    </p:spTree>
    <p:extLst>
      <p:ext uri="{BB962C8B-B14F-4D97-AF65-F5344CB8AC3E}">
        <p14:creationId xmlns:p14="http://schemas.microsoft.com/office/powerpoint/2010/main" val="19334790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your interest in the safe handling of silicon hydrides.</a:t>
            </a:r>
          </a:p>
          <a:p>
            <a:endParaRPr lang="en-US" dirty="0"/>
          </a:p>
          <a:p>
            <a:r>
              <a:rPr lang="en-US" dirty="0"/>
              <a:t>This presentation and the audit tool can be found on the </a:t>
            </a:r>
            <a:r>
              <a:rPr lang="en-US" b="1" dirty="0">
                <a:solidFill>
                  <a:srgbClr val="FF0000"/>
                </a:solidFill>
              </a:rPr>
              <a:t>address.</a:t>
            </a:r>
          </a:p>
          <a:p>
            <a:endParaRPr lang="en-US" b="1" dirty="0">
              <a:solidFill>
                <a:srgbClr val="FF0000"/>
              </a:solidFill>
            </a:endParaRPr>
          </a:p>
          <a:p>
            <a:r>
              <a:rPr lang="en-US" dirty="0"/>
              <a:t>If you have any questions, please feel free to contact Betsy Beckwith at the ACC or Jeff Gray and myself.</a:t>
            </a:r>
          </a:p>
          <a:p>
            <a:endParaRPr lang="en-US" dirty="0"/>
          </a:p>
          <a:p>
            <a:r>
              <a:rPr lang="en-US" dirty="0"/>
              <a:t>Again, thankyou for allowing us to share this information with you in the hope to make your process handling silicon hydride safer.</a:t>
            </a:r>
          </a:p>
        </p:txBody>
      </p:sp>
      <p:sp>
        <p:nvSpPr>
          <p:cNvPr id="4" name="Slide Number Placeholder 3"/>
          <p:cNvSpPr>
            <a:spLocks noGrp="1"/>
          </p:cNvSpPr>
          <p:nvPr>
            <p:ph type="sldNum" sz="quarter" idx="5"/>
          </p:nvPr>
        </p:nvSpPr>
        <p:spPr/>
        <p:txBody>
          <a:bodyPr/>
          <a:lstStyle/>
          <a:p>
            <a:fld id="{1AC14236-8107-49FF-AE8B-35BB7DEF002B}" type="slidenum">
              <a:rPr lang="en-US" smtClean="0"/>
              <a:t>21</a:t>
            </a:fld>
            <a:endParaRPr lang="en-US"/>
          </a:p>
        </p:txBody>
      </p:sp>
    </p:spTree>
    <p:extLst>
      <p:ext uri="{BB962C8B-B14F-4D97-AF65-F5344CB8AC3E}">
        <p14:creationId xmlns:p14="http://schemas.microsoft.com/office/powerpoint/2010/main" val="2134587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primary goal of this presentation is to encourage the use of the self audit tool for any processing or handling of a </a:t>
            </a:r>
            <a:r>
              <a:rPr lang="en-US" dirty="0">
                <a:solidFill>
                  <a:srgbClr val="FF0000"/>
                </a:solidFill>
              </a:rPr>
              <a:t>material containing silicon hydride</a:t>
            </a:r>
            <a:r>
              <a:rPr lang="en-US" dirty="0"/>
              <a:t>.  </a:t>
            </a:r>
          </a:p>
          <a:p>
            <a:endParaRPr lang="en-US" dirty="0"/>
          </a:p>
          <a:p>
            <a:r>
              <a:rPr lang="en-US" dirty="0"/>
              <a:t>In doing so, the following shared learnings will be discussed.</a:t>
            </a:r>
          </a:p>
          <a:p>
            <a:endParaRPr lang="en-US" dirty="0"/>
          </a:p>
          <a:p>
            <a:r>
              <a:rPr lang="en-US" dirty="0"/>
              <a:t>First of all and of upmost importance, why is it important to audit a process that uses a silicon hydride material.  Let’s face it, in today’s busy work environment, if there is not a sound reason for prioritization, it won’t get done.  </a:t>
            </a:r>
          </a:p>
          <a:p>
            <a:endParaRPr lang="en-US" dirty="0"/>
          </a:p>
          <a:p>
            <a:r>
              <a:rPr lang="en-US" dirty="0"/>
              <a:t>Next, a quick discussion on what a silicon hydride material is.</a:t>
            </a:r>
          </a:p>
          <a:p>
            <a:endParaRPr lang="en-US" dirty="0"/>
          </a:p>
          <a:p>
            <a:r>
              <a:rPr lang="en-US" dirty="0"/>
              <a:t>Followed by the potential hazards of silicon hydride materials.</a:t>
            </a:r>
          </a:p>
          <a:p>
            <a:endParaRPr lang="en-US" dirty="0"/>
          </a:p>
          <a:p>
            <a:r>
              <a:rPr lang="en-US" dirty="0"/>
              <a:t>A review of the available resources to aid in the design and operation of a process handling a silicon hydride material.</a:t>
            </a:r>
          </a:p>
          <a:p>
            <a:endParaRPr lang="en-US" dirty="0"/>
          </a:p>
          <a:p>
            <a:r>
              <a:rPr lang="en-US" dirty="0"/>
              <a:t>Then wrapping up with a discussion on the self auditing tool.</a:t>
            </a:r>
          </a:p>
          <a:p>
            <a:r>
              <a:rPr lang="en-US" dirty="0"/>
              <a:t>   </a:t>
            </a:r>
          </a:p>
        </p:txBody>
      </p:sp>
      <p:sp>
        <p:nvSpPr>
          <p:cNvPr id="4" name="Slide Number Placeholder 3"/>
          <p:cNvSpPr>
            <a:spLocks noGrp="1"/>
          </p:cNvSpPr>
          <p:nvPr>
            <p:ph type="sldNum" sz="quarter" idx="5"/>
          </p:nvPr>
        </p:nvSpPr>
        <p:spPr/>
        <p:txBody>
          <a:bodyPr/>
          <a:lstStyle/>
          <a:p>
            <a:fld id="{1AC14236-8107-49FF-AE8B-35BB7DEF002B}" type="slidenum">
              <a:rPr lang="en-US" smtClean="0"/>
              <a:t>3</a:t>
            </a:fld>
            <a:endParaRPr lang="en-US"/>
          </a:p>
        </p:txBody>
      </p:sp>
    </p:spTree>
    <p:extLst>
      <p:ext uri="{BB962C8B-B14F-4D97-AF65-F5344CB8AC3E}">
        <p14:creationId xmlns:p14="http://schemas.microsoft.com/office/powerpoint/2010/main" val="2042136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284663"/>
          </a:xfrm>
        </p:spPr>
        <p:txBody>
          <a:bodyPr/>
          <a:lstStyle/>
          <a:p>
            <a:r>
              <a:rPr lang="en-US" dirty="0"/>
              <a:t>So, why audit?</a:t>
            </a:r>
          </a:p>
          <a:p>
            <a:endParaRPr lang="en-US" dirty="0"/>
          </a:p>
          <a:p>
            <a:r>
              <a:rPr lang="en-US" dirty="0"/>
              <a:t>There is a history of fires and explosions in industry during the processing and handling  of silicon hydride materials .  Many of these incidents result in injuries, property damage and lost production.  </a:t>
            </a:r>
          </a:p>
          <a:p>
            <a:endParaRPr lang="en-US" dirty="0"/>
          </a:p>
          <a:p>
            <a:r>
              <a:rPr lang="en-US" dirty="0"/>
              <a:t>A recent example is the explosion that occurred at AB Specialty Silicones in May 2019.  An unexpected release of hydrogen from a silicon hydride material into the building caused an explosion and fire.  This resulted in the death of four workers and the destruction of a production building.  </a:t>
            </a:r>
          </a:p>
          <a:p>
            <a:endParaRPr lang="en-US" dirty="0"/>
          </a:p>
          <a:p>
            <a:r>
              <a:rPr lang="en-US" dirty="0"/>
              <a:t>The impact on the site and community can be seen in the picture and the news video.</a:t>
            </a:r>
          </a:p>
          <a:p>
            <a:r>
              <a:rPr lang="en-US" b="1" dirty="0">
                <a:solidFill>
                  <a:srgbClr val="FF0000"/>
                </a:solidFill>
              </a:rPr>
              <a:t>PLAY VIDEO</a:t>
            </a:r>
          </a:p>
          <a:p>
            <a:endParaRPr lang="en-US" dirty="0"/>
          </a:p>
          <a:p>
            <a:r>
              <a:rPr lang="en-US" dirty="0"/>
              <a:t>The Chemical Safety Board investigated this incident and published their findings and recommendation in a report on their website.  The report is done very well and should be reviewed with your safety, engineering and manufacturing departments.</a:t>
            </a:r>
          </a:p>
          <a:p>
            <a:endParaRPr lang="en-US" dirty="0"/>
          </a:p>
          <a:p>
            <a:r>
              <a:rPr lang="en-US" dirty="0"/>
              <a:t>So back to auditing.  Auditing is a critical tool that we can use to aid in training and identify gaps in the manufacturing process in order to reduce the incidents and impact of silicon hydrides.</a:t>
            </a:r>
          </a:p>
        </p:txBody>
      </p:sp>
      <p:sp>
        <p:nvSpPr>
          <p:cNvPr id="4" name="Slide Number Placeholder 3"/>
          <p:cNvSpPr>
            <a:spLocks noGrp="1"/>
          </p:cNvSpPr>
          <p:nvPr>
            <p:ph type="sldNum" sz="quarter" idx="5"/>
          </p:nvPr>
        </p:nvSpPr>
        <p:spPr/>
        <p:txBody>
          <a:bodyPr/>
          <a:lstStyle/>
          <a:p>
            <a:fld id="{1AC14236-8107-49FF-AE8B-35BB7DEF002B}" type="slidenum">
              <a:rPr lang="en-US" smtClean="0"/>
              <a:t>4</a:t>
            </a:fld>
            <a:endParaRPr lang="en-US"/>
          </a:p>
        </p:txBody>
      </p:sp>
    </p:spTree>
    <p:extLst>
      <p:ext uri="{BB962C8B-B14F-4D97-AF65-F5344CB8AC3E}">
        <p14:creationId xmlns:p14="http://schemas.microsoft.com/office/powerpoint/2010/main" val="3410241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a silicon hydride?  </a:t>
            </a:r>
          </a:p>
          <a:p>
            <a:endParaRPr lang="en-US" dirty="0"/>
          </a:p>
          <a:p>
            <a:r>
              <a:rPr lang="en-US" dirty="0"/>
              <a:t>A silicon hydride is any silicon compound that has a Si-H bond.  </a:t>
            </a:r>
          </a:p>
          <a:p>
            <a:endParaRPr lang="en-US" dirty="0"/>
          </a:p>
          <a:p>
            <a:r>
              <a:rPr lang="en-US" dirty="0"/>
              <a:t>These silicon compounds can be in the form of a monomer or polymer.  A silane monomer, which is just one silicon, can have one to four Si-H bonds as a silicon hydride.</a:t>
            </a:r>
          </a:p>
          <a:p>
            <a:endParaRPr lang="en-US" dirty="0"/>
          </a:p>
          <a:p>
            <a:r>
              <a:rPr lang="en-US" dirty="0"/>
              <a:t>Siloxanes and silicones are polymers that can have Si-H bonds along the backbone  and/or at the terminal ends.</a:t>
            </a:r>
          </a:p>
          <a:p>
            <a:endParaRPr lang="en-US" dirty="0"/>
          </a:p>
          <a:p>
            <a:r>
              <a:rPr lang="en-US" dirty="0" err="1"/>
              <a:t>Tetramethyldisiloxane</a:t>
            </a:r>
            <a:r>
              <a:rPr lang="en-US" dirty="0"/>
              <a:t> is an example of a silicon hydride material.  It has a Si-H bond on each silicon.  A key use of </a:t>
            </a:r>
            <a:r>
              <a:rPr lang="en-US" dirty="0" err="1"/>
              <a:t>tetramethyldisiloxane</a:t>
            </a:r>
            <a:r>
              <a:rPr lang="en-US" dirty="0"/>
              <a:t> is to add terminal Si-H bonds to a polymer.</a:t>
            </a:r>
          </a:p>
        </p:txBody>
      </p:sp>
      <p:sp>
        <p:nvSpPr>
          <p:cNvPr id="4" name="Slide Number Placeholder 3"/>
          <p:cNvSpPr>
            <a:spLocks noGrp="1"/>
          </p:cNvSpPr>
          <p:nvPr>
            <p:ph type="sldNum" sz="quarter" idx="5"/>
          </p:nvPr>
        </p:nvSpPr>
        <p:spPr/>
        <p:txBody>
          <a:bodyPr/>
          <a:lstStyle/>
          <a:p>
            <a:fld id="{1AC14236-8107-49FF-AE8B-35BB7DEF002B}" type="slidenum">
              <a:rPr lang="en-US" smtClean="0"/>
              <a:t>5</a:t>
            </a:fld>
            <a:endParaRPr lang="en-US"/>
          </a:p>
        </p:txBody>
      </p:sp>
    </p:spTree>
    <p:extLst>
      <p:ext uri="{BB962C8B-B14F-4D97-AF65-F5344CB8AC3E}">
        <p14:creationId xmlns:p14="http://schemas.microsoft.com/office/powerpoint/2010/main" val="407099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discuss the hazards of silicon hydride materials.</a:t>
            </a:r>
          </a:p>
          <a:p>
            <a:endParaRPr lang="en-US" dirty="0"/>
          </a:p>
          <a:p>
            <a:r>
              <a:rPr lang="en-US" dirty="0"/>
              <a:t>Before discussing the hazards specifically associated to the silicon hydride, it is also important to appreciate the other hazards the material can have.  </a:t>
            </a:r>
          </a:p>
          <a:p>
            <a:endParaRPr lang="en-US" dirty="0"/>
          </a:p>
          <a:p>
            <a:r>
              <a:rPr lang="en-US" dirty="0"/>
              <a:t>Because of the broad range of silicon materials that contain silicon hydride, they also have a broad range of other hazards.  They can be combustible to flammable liquids and gasses, to pyrophoric.  Some are static accumulating, while others are not.  You can have corrosive or non-corrosive materials.  They can also have a range of toxicity.</a:t>
            </a:r>
          </a:p>
          <a:p>
            <a:endParaRPr lang="en-US" dirty="0"/>
          </a:p>
          <a:p>
            <a:r>
              <a:rPr lang="en-US" dirty="0"/>
              <a:t>Because of this, it is very important to understand these other hazards by carefully reading the safety data sheet. </a:t>
            </a:r>
          </a:p>
          <a:p>
            <a:endParaRPr lang="en-US" dirty="0"/>
          </a:p>
          <a:p>
            <a:endParaRPr lang="en-US" dirty="0"/>
          </a:p>
        </p:txBody>
      </p:sp>
      <p:sp>
        <p:nvSpPr>
          <p:cNvPr id="4" name="Slide Number Placeholder 3"/>
          <p:cNvSpPr>
            <a:spLocks noGrp="1"/>
          </p:cNvSpPr>
          <p:nvPr>
            <p:ph type="sldNum" sz="quarter" idx="5"/>
          </p:nvPr>
        </p:nvSpPr>
        <p:spPr/>
        <p:txBody>
          <a:bodyPr/>
          <a:lstStyle/>
          <a:p>
            <a:fld id="{1AC14236-8107-49FF-AE8B-35BB7DEF002B}" type="slidenum">
              <a:rPr lang="en-US" smtClean="0"/>
              <a:t>6</a:t>
            </a:fld>
            <a:endParaRPr lang="en-US"/>
          </a:p>
        </p:txBody>
      </p:sp>
    </p:spTree>
    <p:extLst>
      <p:ext uri="{BB962C8B-B14F-4D97-AF65-F5344CB8AC3E}">
        <p14:creationId xmlns:p14="http://schemas.microsoft.com/office/powerpoint/2010/main" val="1575155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98950"/>
            <a:ext cx="5486400" cy="4787900"/>
          </a:xfrm>
        </p:spPr>
        <p:txBody>
          <a:bodyPr/>
          <a:lstStyle/>
          <a:p>
            <a:r>
              <a:rPr lang="en-US" dirty="0"/>
              <a:t>Now that we understand that silicon hydride materials can have many hazards, let’s focus on the ones related to the Si-H bond.</a:t>
            </a:r>
          </a:p>
          <a:p>
            <a:endParaRPr lang="en-US" dirty="0"/>
          </a:p>
          <a:p>
            <a:r>
              <a:rPr lang="en-US" dirty="0"/>
              <a:t>Unlike the stable C-H bond, the Si-H bond is reactive.</a:t>
            </a:r>
          </a:p>
          <a:p>
            <a:endParaRPr lang="en-US" dirty="0"/>
          </a:p>
          <a:p>
            <a:r>
              <a:rPr lang="en-US" dirty="0"/>
              <a:t>Silicon hydride will react with an active hydrogen source, such as water and alcohols, to form hydrogen.  The reaction with water and alcohols alone is generally slow.  Visually this would look like CO</a:t>
            </a:r>
            <a:r>
              <a:rPr lang="en-US" baseline="-25000" dirty="0"/>
              <a:t>2</a:t>
            </a:r>
            <a:r>
              <a:rPr lang="en-US" dirty="0"/>
              <a:t> bubbles rising from a somewhat flat soda. </a:t>
            </a:r>
          </a:p>
          <a:p>
            <a:endParaRPr lang="en-US" dirty="0"/>
          </a:p>
          <a:p>
            <a:r>
              <a:rPr lang="en-US" dirty="0"/>
              <a:t>The reaction to form hydrogen will become more rigorous if catalysts are added to the mix.  Acids and bases are common catalysts causing incidents with silicon hydrides.</a:t>
            </a:r>
          </a:p>
          <a:p>
            <a:endParaRPr lang="en-US" dirty="0"/>
          </a:p>
          <a:p>
            <a:r>
              <a:rPr lang="en-US" dirty="0"/>
              <a:t>Acids will increase hydrogen generation similar to what is seen with CO</a:t>
            </a:r>
            <a:r>
              <a:rPr lang="en-US" baseline="-25000" dirty="0"/>
              <a:t>2</a:t>
            </a:r>
            <a:r>
              <a:rPr lang="en-US" dirty="0"/>
              <a:t> bubbles rising from a freshly poured soda.</a:t>
            </a:r>
          </a:p>
          <a:p>
            <a:endParaRPr lang="en-US" dirty="0"/>
          </a:p>
          <a:p>
            <a:r>
              <a:rPr lang="en-US" dirty="0"/>
              <a:t>A base on the other hand becomes very violent, similar to adding Mementos to soda.  In this situation equipment and containers can quickly become over pressurized.</a:t>
            </a:r>
          </a:p>
          <a:p>
            <a:endParaRPr lang="en-US" dirty="0"/>
          </a:p>
          <a:p>
            <a:r>
              <a:rPr lang="en-US" dirty="0"/>
              <a:t>There are many catalysts that can enhance the reaction to form hydrogen.  It is very important to understand the relationship between the silicon hydride material and other chemicals that are intentionally mixed or may unintentionally be mixed at the site through reactive chemistry studies.</a:t>
            </a:r>
          </a:p>
          <a:p>
            <a:endParaRPr lang="en-US" dirty="0"/>
          </a:p>
          <a:p>
            <a:r>
              <a:rPr lang="en-US" dirty="0"/>
              <a:t>In all of these cases the hydrogen generated can lead to a fire and/or explosion.</a:t>
            </a:r>
          </a:p>
          <a:p>
            <a:endParaRPr lang="en-US" dirty="0"/>
          </a:p>
          <a:p>
            <a:endParaRPr lang="en-US" dirty="0"/>
          </a:p>
        </p:txBody>
      </p:sp>
      <p:sp>
        <p:nvSpPr>
          <p:cNvPr id="4" name="Slide Number Placeholder 3"/>
          <p:cNvSpPr>
            <a:spLocks noGrp="1"/>
          </p:cNvSpPr>
          <p:nvPr>
            <p:ph type="sldNum" sz="quarter" idx="5"/>
          </p:nvPr>
        </p:nvSpPr>
        <p:spPr/>
        <p:txBody>
          <a:bodyPr/>
          <a:lstStyle/>
          <a:p>
            <a:fld id="{1AC14236-8107-49FF-AE8B-35BB7DEF002B}" type="slidenum">
              <a:rPr lang="en-US" smtClean="0"/>
              <a:t>7</a:t>
            </a:fld>
            <a:endParaRPr lang="en-US"/>
          </a:p>
        </p:txBody>
      </p:sp>
    </p:spTree>
    <p:extLst>
      <p:ext uri="{BB962C8B-B14F-4D97-AF65-F5344CB8AC3E}">
        <p14:creationId xmlns:p14="http://schemas.microsoft.com/office/powerpoint/2010/main" val="2772338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Silicon hydride materials can undergo thermal degradation.  Degradation can generate hydrogen, leading to equipment failure, fire and/or explosion.  </a:t>
            </a:r>
          </a:p>
          <a:p>
            <a:endParaRPr lang="en-US" dirty="0"/>
          </a:p>
          <a:p>
            <a:r>
              <a:rPr lang="en-US" dirty="0"/>
              <a:t>It is important to understand the temperature of degradation in order to design manufacturing processes correctly.  A deadheaded centrifugal pump is an example of a situation that can lead to thermal degradation.</a:t>
            </a:r>
          </a:p>
          <a:p>
            <a:endParaRPr lang="en-US" dirty="0"/>
          </a:p>
          <a:p>
            <a:r>
              <a:rPr lang="en-US" dirty="0"/>
              <a:t>Silicon hydride materials are commonly used in hydrosilylation chemistry.  This reaction is exothermic in the general range of 33 kcal/</a:t>
            </a:r>
            <a:r>
              <a:rPr lang="en-US" dirty="0" err="1"/>
              <a:t>gmole</a:t>
            </a:r>
            <a:r>
              <a:rPr lang="en-US" dirty="0"/>
              <a:t>.  </a:t>
            </a:r>
          </a:p>
          <a:p>
            <a:endParaRPr lang="en-US" dirty="0"/>
          </a:p>
          <a:p>
            <a:r>
              <a:rPr lang="en-US" dirty="0"/>
              <a:t>Temperature control is critical in preventing a runaway reaction.  If left unchecked, generated temperatures and pressures can exceed equipment design, leading to equipment failure, fire and/or explosion.</a:t>
            </a:r>
          </a:p>
        </p:txBody>
      </p:sp>
      <p:sp>
        <p:nvSpPr>
          <p:cNvPr id="4" name="Slide Number Placeholder 3"/>
          <p:cNvSpPr>
            <a:spLocks noGrp="1"/>
          </p:cNvSpPr>
          <p:nvPr>
            <p:ph type="sldNum" sz="quarter" idx="5"/>
          </p:nvPr>
        </p:nvSpPr>
        <p:spPr/>
        <p:txBody>
          <a:bodyPr/>
          <a:lstStyle/>
          <a:p>
            <a:fld id="{1AC14236-8107-49FF-AE8B-35BB7DEF002B}" type="slidenum">
              <a:rPr lang="en-US" smtClean="0"/>
              <a:t>8</a:t>
            </a:fld>
            <a:endParaRPr lang="en-US"/>
          </a:p>
        </p:txBody>
      </p:sp>
    </p:spTree>
    <p:extLst>
      <p:ext uri="{BB962C8B-B14F-4D97-AF65-F5344CB8AC3E}">
        <p14:creationId xmlns:p14="http://schemas.microsoft.com/office/powerpoint/2010/main" val="3143341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Silicon hydride materials can rearrange at high temperature and/or in the presence of catalysts to form flammable materials.  </a:t>
            </a:r>
          </a:p>
          <a:p>
            <a:endParaRPr lang="en-US" dirty="0"/>
          </a:p>
          <a:p>
            <a:r>
              <a:rPr lang="en-US" dirty="0"/>
              <a:t>It is important to understand the impact of temperature excursions in the manufacturing process through reactive chemistry studies.</a:t>
            </a:r>
          </a:p>
          <a:p>
            <a:endParaRPr lang="en-US" dirty="0"/>
          </a:p>
          <a:p>
            <a:r>
              <a:rPr lang="en-US" dirty="0"/>
              <a:t>Silicon hydride materials, especially chlorosilane containing, can form shock sensitive gels that will generate a fire and/or explosion when disturbed.  </a:t>
            </a:r>
          </a:p>
          <a:p>
            <a:endParaRPr lang="en-US" dirty="0"/>
          </a:p>
          <a:p>
            <a:r>
              <a:rPr lang="en-US" dirty="0"/>
              <a:t>The formation of these gels typically occurs as material leaks from the process or water leaks into the process.  Extreme caution and a prepared procedure should be used when handling silicon hydride based gels.</a:t>
            </a:r>
          </a:p>
        </p:txBody>
      </p:sp>
      <p:sp>
        <p:nvSpPr>
          <p:cNvPr id="4" name="Slide Number Placeholder 3"/>
          <p:cNvSpPr>
            <a:spLocks noGrp="1"/>
          </p:cNvSpPr>
          <p:nvPr>
            <p:ph type="sldNum" sz="quarter" idx="5"/>
          </p:nvPr>
        </p:nvSpPr>
        <p:spPr/>
        <p:txBody>
          <a:bodyPr/>
          <a:lstStyle/>
          <a:p>
            <a:fld id="{1AC14236-8107-49FF-AE8B-35BB7DEF002B}" type="slidenum">
              <a:rPr lang="en-US" smtClean="0"/>
              <a:t>9</a:t>
            </a:fld>
            <a:endParaRPr lang="en-US"/>
          </a:p>
        </p:txBody>
      </p:sp>
    </p:spTree>
    <p:extLst>
      <p:ext uri="{BB962C8B-B14F-4D97-AF65-F5344CB8AC3E}">
        <p14:creationId xmlns:p14="http://schemas.microsoft.com/office/powerpoint/2010/main" val="3356490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6E60A69-1F67-485F-BAED-4ADB2A1FC0FE}" type="datetimeFigureOut">
              <a:rPr lang="en-US" smtClean="0"/>
              <a:t>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117763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E60A69-1F67-485F-BAED-4ADB2A1FC0FE}" type="datetimeFigureOut">
              <a:rPr lang="en-US" smtClean="0"/>
              <a:t>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2225391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E60A69-1F67-485F-BAED-4ADB2A1FC0FE}" type="datetimeFigureOut">
              <a:rPr lang="en-US" smtClean="0"/>
              <a:t>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3818244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E60A69-1F67-485F-BAED-4ADB2A1FC0FE}" type="datetimeFigureOut">
              <a:rPr lang="en-US" smtClean="0"/>
              <a:t>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1291753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6E60A69-1F67-485F-BAED-4ADB2A1FC0FE}" type="datetimeFigureOut">
              <a:rPr lang="en-US" smtClean="0"/>
              <a:t>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3541138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6E60A69-1F67-485F-BAED-4ADB2A1FC0FE}" type="datetimeFigureOut">
              <a:rPr lang="en-US" smtClean="0"/>
              <a:t>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2447086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6E60A69-1F67-485F-BAED-4ADB2A1FC0FE}" type="datetimeFigureOut">
              <a:rPr lang="en-US" smtClean="0"/>
              <a:t>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2266120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6E60A69-1F67-485F-BAED-4ADB2A1FC0FE}" type="datetimeFigureOut">
              <a:rPr lang="en-US" smtClean="0"/>
              <a:t>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2805750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E60A69-1F67-485F-BAED-4ADB2A1FC0FE}" type="datetimeFigureOut">
              <a:rPr lang="en-US" smtClean="0"/>
              <a:t>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2663143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6E60A69-1F67-485F-BAED-4ADB2A1FC0FE}" type="datetimeFigureOut">
              <a:rPr lang="en-US" smtClean="0"/>
              <a:t>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3593911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6E60A69-1F67-485F-BAED-4ADB2A1FC0FE}" type="datetimeFigureOut">
              <a:rPr lang="en-US" smtClean="0"/>
              <a:t>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2AC8B-3E6B-4B9C-B04E-DF83216895FA}" type="slidenum">
              <a:rPr lang="en-US" smtClean="0"/>
              <a:t>‹#›</a:t>
            </a:fld>
            <a:endParaRPr lang="en-US"/>
          </a:p>
        </p:txBody>
      </p:sp>
    </p:spTree>
    <p:extLst>
      <p:ext uri="{BB962C8B-B14F-4D97-AF65-F5344CB8AC3E}">
        <p14:creationId xmlns:p14="http://schemas.microsoft.com/office/powerpoint/2010/main" val="427506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E60A69-1F67-485F-BAED-4ADB2A1FC0FE}" type="datetimeFigureOut">
              <a:rPr lang="en-US" smtClean="0"/>
              <a:t>2/6/2023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02AC8B-3E6B-4B9C-B04E-DF83216895FA}" type="slidenum">
              <a:rPr lang="en-US" smtClean="0"/>
              <a:t>‹#›</a:t>
            </a:fld>
            <a:endParaRPr lang="en-US"/>
          </a:p>
        </p:txBody>
      </p:sp>
    </p:spTree>
    <p:extLst>
      <p:ext uri="{BB962C8B-B14F-4D97-AF65-F5344CB8AC3E}">
        <p14:creationId xmlns:p14="http://schemas.microsoft.com/office/powerpoint/2010/main" val="37979254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AmericanChemistry.com/SIH-Audit-Tool" TargetMode="External"/><Relationship Id="rId5" Type="http://schemas.openxmlformats.org/officeDocument/2006/relationships/image" Target="../media/image3.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8" Type="http://schemas.openxmlformats.org/officeDocument/2006/relationships/hyperlink" Target="mailto:betsy_beckwith@americanchemistry.com" TargetMode="External"/><Relationship Id="rId3" Type="http://schemas.openxmlformats.org/officeDocument/2006/relationships/image" Target="../media/image2.png"/><Relationship Id="rId7" Type="http://schemas.openxmlformats.org/officeDocument/2006/relationships/hyperlink" Target="AmericanChemistry.com/SIH-Audit-Tool"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www.americanchemistry.com/industry-groups/silicones-environmental-health-and-safety-center-sehsc" TargetMode="External"/><Relationship Id="rId5" Type="http://schemas.openxmlformats.org/officeDocument/2006/relationships/image" Target="../media/image3.png"/><Relationship Id="rId10" Type="http://schemas.openxmlformats.org/officeDocument/2006/relationships/hyperlink" Target="mailto:williammaki@charter.net" TargetMode="External"/><Relationship Id="rId4" Type="http://schemas.openxmlformats.org/officeDocument/2006/relationships/image" Target="../media/image1.png"/><Relationship Id="rId9" Type="http://schemas.openxmlformats.org/officeDocument/2006/relationships/hyperlink" Target="mailto:jag6691@gmail.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4.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https://www.youtube.com/embed/agYj6CYD8L0?feature=oembed" TargetMode="External"/><Relationship Id="rId6" Type="http://schemas.openxmlformats.org/officeDocument/2006/relationships/hyperlink" Target="https://www.csb.gov/csb-releases-ab-specialty-silicones-factual-update-/" TargetMode="External"/><Relationship Id="rId5"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UR.png">
            <a:extLst>
              <a:ext uri="{FF2B5EF4-FFF2-40B4-BE49-F238E27FC236}">
                <a16:creationId xmlns:a16="http://schemas.microsoft.com/office/drawing/2014/main" id="{B56266C6-8131-462F-8A5B-09C7A518EBA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8">
            <a:extLst>
              <a:ext uri="{FF2B5EF4-FFF2-40B4-BE49-F238E27FC236}">
                <a16:creationId xmlns:a16="http://schemas.microsoft.com/office/drawing/2014/main" id="{C1D457B2-1200-426F-B292-BBE3CE785058}"/>
              </a:ext>
            </a:extLst>
          </p:cNvPr>
          <p:cNvSpPr>
            <a:spLocks noGrp="1"/>
          </p:cNvSpPr>
          <p:nvPr>
            <p:ph type="ctrTitle"/>
          </p:nvPr>
        </p:nvSpPr>
        <p:spPr>
          <a:xfrm>
            <a:off x="1524000" y="1122363"/>
            <a:ext cx="9144000" cy="1882774"/>
          </a:xfrm>
        </p:spPr>
        <p:txBody>
          <a:bodyPr>
            <a:normAutofit/>
          </a:bodyPr>
          <a:lstStyle/>
          <a:p>
            <a:r>
              <a:rPr lang="en-US" b="1" dirty="0">
                <a:solidFill>
                  <a:srgbClr val="FF0000"/>
                </a:solidFill>
                <a:latin typeface="Arial" panose="020B0604020202020204" pitchFamily="34" charset="0"/>
                <a:cs typeface="Arial" panose="020B0604020202020204" pitchFamily="34" charset="0"/>
              </a:rPr>
              <a:t>Silicon Hydride</a:t>
            </a:r>
            <a:br>
              <a:rPr lang="en-US" b="1" dirty="0">
                <a:solidFill>
                  <a:srgbClr val="FF0000"/>
                </a:solidFill>
                <a:latin typeface="Arial" panose="020B0604020202020204" pitchFamily="34" charset="0"/>
                <a:cs typeface="Arial" panose="020B0604020202020204" pitchFamily="34" charset="0"/>
              </a:rPr>
            </a:br>
            <a:r>
              <a:rPr lang="en-US" b="1" dirty="0">
                <a:solidFill>
                  <a:srgbClr val="FF0000"/>
                </a:solidFill>
                <a:latin typeface="Arial" panose="020B0604020202020204" pitchFamily="34" charset="0"/>
                <a:cs typeface="Arial" panose="020B0604020202020204" pitchFamily="34" charset="0"/>
              </a:rPr>
              <a:t>Safe Handling</a:t>
            </a:r>
          </a:p>
        </p:txBody>
      </p:sp>
      <p:sp>
        <p:nvSpPr>
          <p:cNvPr id="10" name="Subtitle 9">
            <a:extLst>
              <a:ext uri="{FF2B5EF4-FFF2-40B4-BE49-F238E27FC236}">
                <a16:creationId xmlns:a16="http://schemas.microsoft.com/office/drawing/2014/main" id="{0BDD9B7B-850B-4E3D-9E01-DFC1F6342CF0}"/>
              </a:ext>
            </a:extLst>
          </p:cNvPr>
          <p:cNvSpPr>
            <a:spLocks noGrp="1"/>
          </p:cNvSpPr>
          <p:nvPr>
            <p:ph type="subTitle" idx="1"/>
          </p:nvPr>
        </p:nvSpPr>
        <p:spPr>
          <a:xfrm>
            <a:off x="1524000" y="3018056"/>
            <a:ext cx="9144000" cy="1882774"/>
          </a:xfrm>
        </p:spPr>
        <p:txBody>
          <a:bodyPr>
            <a:normAutofit fontScale="92500" lnSpcReduction="20000"/>
          </a:bodyPr>
          <a:lstStyle/>
          <a:p>
            <a:endParaRPr lang="en-US" dirty="0"/>
          </a:p>
          <a:p>
            <a:r>
              <a:rPr lang="en-US" sz="4300" b="1" dirty="0">
                <a:solidFill>
                  <a:schemeClr val="accent1">
                    <a:lumMod val="75000"/>
                  </a:schemeClr>
                </a:solidFill>
                <a:latin typeface="Arial" panose="020B0604020202020204" pitchFamily="34" charset="0"/>
                <a:cs typeface="Arial" panose="020B0604020202020204" pitchFamily="34" charset="0"/>
              </a:rPr>
              <a:t>Self Auditing Tool</a:t>
            </a:r>
          </a:p>
          <a:p>
            <a:endParaRPr lang="en-US" sz="3600" b="1" dirty="0">
              <a:solidFill>
                <a:schemeClr val="accent1">
                  <a:lumMod val="75000"/>
                </a:schemeClr>
              </a:solidFill>
              <a:latin typeface="Arial" panose="020B0604020202020204" pitchFamily="34" charset="0"/>
            </a:endParaRPr>
          </a:p>
          <a:p>
            <a:r>
              <a:rPr lang="en-US" b="1" dirty="0">
                <a:latin typeface="Arial" panose="020B0604020202020204" pitchFamily="34" charset="0"/>
                <a:cs typeface="Arial" panose="020B0604020202020204" pitchFamily="34" charset="0"/>
              </a:rPr>
              <a:t>March 2022</a:t>
            </a:r>
          </a:p>
        </p:txBody>
      </p:sp>
      <p:sp>
        <p:nvSpPr>
          <p:cNvPr id="5" name="Slide Number Placeholder 1">
            <a:extLst>
              <a:ext uri="{FF2B5EF4-FFF2-40B4-BE49-F238E27FC236}">
                <a16:creationId xmlns:a16="http://schemas.microsoft.com/office/drawing/2014/main" id="{3B1870D0-E7F0-4D5A-A6A0-6D93140F995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a:t>
            </a:fld>
            <a:endParaRPr lang="en-US" altLang="en-US">
              <a:solidFill>
                <a:srgbClr val="898989"/>
              </a:solidFill>
            </a:endParaRPr>
          </a:p>
        </p:txBody>
      </p:sp>
      <p:pic>
        <p:nvPicPr>
          <p:cNvPr id="6" name="Picture 3" descr="LL-small.png">
            <a:extLst>
              <a:ext uri="{FF2B5EF4-FFF2-40B4-BE49-F238E27FC236}">
                <a16:creationId xmlns:a16="http://schemas.microsoft.com/office/drawing/2014/main" id="{7EDB6BF7-0248-4FC1-9722-D8891336323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94AB9F22-409C-4264-AB63-B6A4F5DD1FC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48695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Silicon Hydride Safe Handling Resources</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10</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79330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"Materials Handling Guide:  Hydrogen-Bonded Silicon Compounds"  developed by the Operating Safety Committee of the Silicones Environmental, Health, and Safety Center North America (SEHSC), CES-Silicones Europe (CES), in partnership with the Silicones Industry Association of Japan (SIAJ),  July 2016</a:t>
            </a:r>
          </a:p>
        </p:txBody>
      </p:sp>
    </p:spTree>
    <p:extLst>
      <p:ext uri="{BB962C8B-B14F-4D97-AF65-F5344CB8AC3E}">
        <p14:creationId xmlns:p14="http://schemas.microsoft.com/office/powerpoint/2010/main" val="46464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Silicon Hydride Safe Handling Resources</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11</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79330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"Safe handling of silicon hydride containing polysiloxanes", The Dow Chemical Company, Form No. 24-711-01-1120 S2D</a:t>
            </a:r>
          </a:p>
          <a:p>
            <a:r>
              <a:rPr lang="en-US" dirty="0">
                <a:latin typeface="Arial" panose="020B0604020202020204" pitchFamily="34" charset="0"/>
              </a:rPr>
              <a:t>"Silane Safety/Lessons Learned and Accident Prevention", Air Products</a:t>
            </a:r>
          </a:p>
          <a:p>
            <a:r>
              <a:rPr lang="en-US" dirty="0">
                <a:latin typeface="Arial" panose="020B0604020202020204" pitchFamily="34" charset="0"/>
              </a:rPr>
              <a:t>ASTM Manual MNL33, "Chlorosilane Emergency Response Guidelines, 2nd edition" 2014</a:t>
            </a:r>
          </a:p>
          <a:p>
            <a:r>
              <a:rPr lang="en-US" dirty="0">
                <a:latin typeface="Arial" panose="020B0604020202020204" pitchFamily="34" charset="0"/>
              </a:rPr>
              <a:t>"Global Safe Handling of Chlorosilanes", Global Silicones Council, 2017 edition</a:t>
            </a:r>
          </a:p>
        </p:txBody>
      </p:sp>
    </p:spTree>
    <p:extLst>
      <p:ext uri="{BB962C8B-B14F-4D97-AF65-F5344CB8AC3E}">
        <p14:creationId xmlns:p14="http://schemas.microsoft.com/office/powerpoint/2010/main" val="4223930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Audit Tool</a:t>
            </a:r>
          </a:p>
        </p:txBody>
      </p:sp>
      <p:sp>
        <p:nvSpPr>
          <p:cNvPr id="3" name="Content Placeholder 2">
            <a:extLst>
              <a:ext uri="{FF2B5EF4-FFF2-40B4-BE49-F238E27FC236}">
                <a16:creationId xmlns:a16="http://schemas.microsoft.com/office/drawing/2014/main" id="{9D0D85F0-1A55-4390-B505-D094A2CE586B}"/>
              </a:ext>
            </a:extLst>
          </p:cNvPr>
          <p:cNvSpPr>
            <a:spLocks noGrp="1"/>
          </p:cNvSpPr>
          <p:nvPr>
            <p:ph sz="half" idx="1"/>
          </p:nvPr>
        </p:nvSpPr>
        <p:spPr>
          <a:xfrm>
            <a:off x="992909" y="3918723"/>
            <a:ext cx="5181600" cy="2833399"/>
          </a:xfrm>
        </p:spPr>
        <p:txBody>
          <a:bodyPr>
            <a:normAutofit/>
          </a:bodyPr>
          <a:lstStyle/>
          <a:p>
            <a:pPr lvl="1"/>
            <a:r>
              <a:rPr lang="en-US" dirty="0">
                <a:latin typeface="Arial" panose="020B0604020202020204" pitchFamily="34" charset="0"/>
              </a:rPr>
              <a:t>Introduction			</a:t>
            </a:r>
          </a:p>
          <a:p>
            <a:pPr lvl="1"/>
            <a:r>
              <a:rPr lang="en-US" dirty="0">
                <a:latin typeface="Arial" panose="020B0604020202020204" pitchFamily="34" charset="0"/>
              </a:rPr>
              <a:t>Incidents</a:t>
            </a:r>
          </a:p>
          <a:p>
            <a:pPr lvl="1"/>
            <a:r>
              <a:rPr lang="en-US" dirty="0">
                <a:latin typeface="Arial" panose="020B0604020202020204" pitchFamily="34" charset="0"/>
              </a:rPr>
              <a:t>References</a:t>
            </a:r>
          </a:p>
          <a:p>
            <a:pPr lvl="1"/>
            <a:r>
              <a:rPr lang="en-US" dirty="0">
                <a:latin typeface="Arial" panose="020B0604020202020204" pitchFamily="34" charset="0"/>
              </a:rPr>
              <a:t>PSM Elements</a:t>
            </a:r>
          </a:p>
          <a:p>
            <a:pPr lvl="1"/>
            <a:r>
              <a:rPr lang="en-US" dirty="0">
                <a:latin typeface="Arial" panose="020B0604020202020204" pitchFamily="34" charset="0"/>
              </a:rPr>
              <a:t>Hazard Control</a:t>
            </a:r>
          </a:p>
          <a:p>
            <a:pPr lvl="1"/>
            <a:r>
              <a:rPr lang="en-US" dirty="0">
                <a:latin typeface="Arial" panose="020B0604020202020204" pitchFamily="34" charset="0"/>
              </a:rPr>
              <a:t>PPE (Personal Protective </a:t>
            </a:r>
          </a:p>
          <a:p>
            <a:pPr marL="457200" lvl="1" indent="0">
              <a:buNone/>
            </a:pPr>
            <a:r>
              <a:rPr lang="en-US" dirty="0">
                <a:latin typeface="Arial" panose="020B0604020202020204" pitchFamily="34" charset="0"/>
              </a:rPr>
              <a:t>	Equipment)</a:t>
            </a:r>
          </a:p>
          <a:p>
            <a:endParaRPr lang="en-US" dirty="0"/>
          </a:p>
        </p:txBody>
      </p:sp>
      <p:sp>
        <p:nvSpPr>
          <p:cNvPr id="4" name="Content Placeholder 3">
            <a:extLst>
              <a:ext uri="{FF2B5EF4-FFF2-40B4-BE49-F238E27FC236}">
                <a16:creationId xmlns:a16="http://schemas.microsoft.com/office/drawing/2014/main" id="{6CDF1897-312A-4B30-A7A1-320B9C3EC5FB}"/>
              </a:ext>
            </a:extLst>
          </p:cNvPr>
          <p:cNvSpPr>
            <a:spLocks noGrp="1"/>
          </p:cNvSpPr>
          <p:nvPr>
            <p:ph sz="half" idx="2"/>
          </p:nvPr>
        </p:nvSpPr>
        <p:spPr>
          <a:xfrm>
            <a:off x="6319925" y="3918722"/>
            <a:ext cx="5181600" cy="2833400"/>
          </a:xfrm>
        </p:spPr>
        <p:txBody>
          <a:bodyPr>
            <a:normAutofit/>
          </a:bodyPr>
          <a:lstStyle/>
          <a:p>
            <a:pPr lvl="1"/>
            <a:r>
              <a:rPr lang="en-US" dirty="0">
                <a:latin typeface="Arial" panose="020B0604020202020204" pitchFamily="34" charset="0"/>
              </a:rPr>
              <a:t>Training &amp; Job Safety</a:t>
            </a:r>
          </a:p>
          <a:p>
            <a:pPr lvl="1"/>
            <a:r>
              <a:rPr lang="en-US" dirty="0">
                <a:latin typeface="Arial" panose="020B0604020202020204" pitchFamily="34" charset="0"/>
              </a:rPr>
              <a:t>Waste Management</a:t>
            </a:r>
          </a:p>
          <a:p>
            <a:pPr lvl="1"/>
            <a:r>
              <a:rPr lang="en-US" dirty="0">
                <a:latin typeface="Arial" panose="020B0604020202020204" pitchFamily="34" charset="0"/>
              </a:rPr>
              <a:t>Emergency Response</a:t>
            </a:r>
          </a:p>
          <a:p>
            <a:pPr lvl="1"/>
            <a:r>
              <a:rPr lang="en-US" dirty="0">
                <a:latin typeface="Arial" panose="020B0604020202020204" pitchFamily="34" charset="0"/>
              </a:rPr>
              <a:t>Containers &amp; Shipping</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12</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54361" y="5805488"/>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838200" y="1608577"/>
            <a:ext cx="10668000" cy="48842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An audit tool using Microsoft Excel has been developed to aid in the safe handling and processing of silicon hydrides.</a:t>
            </a:r>
          </a:p>
          <a:p>
            <a:r>
              <a:rPr lang="en-US" dirty="0">
                <a:latin typeface="Arial" panose="020B0604020202020204" pitchFamily="34" charset="0"/>
                <a:cs typeface="Arial" panose="020B0604020202020204" pitchFamily="34" charset="0"/>
              </a:rPr>
              <a:t>The audit tool can be found at </a:t>
            </a:r>
            <a:r>
              <a:rPr lang="en-US" b="1" dirty="0">
                <a:effectLst/>
                <a:latin typeface="Arial" panose="020B0604020202020204" pitchFamily="34" charset="0"/>
                <a:ea typeface="Calibri" panose="020F0502020204030204" pitchFamily="34" charset="0"/>
                <a:cs typeface="Arial" panose="020B0604020202020204" pitchFamily="34" charset="0"/>
                <a:hlinkClick r:id="rId6"/>
              </a:rPr>
              <a:t>AmericanChemistry.com/SIH-Audit-Tool</a:t>
            </a:r>
            <a:r>
              <a:rPr lang="en-US" dirty="0">
                <a:latin typeface="Arial" panose="020B0604020202020204" pitchFamily="34" charset="0"/>
              </a:rPr>
              <a:t>.</a:t>
            </a:r>
          </a:p>
          <a:p>
            <a:r>
              <a:rPr lang="en-US" dirty="0">
                <a:latin typeface="Arial" panose="020B0604020202020204" pitchFamily="34" charset="0"/>
              </a:rPr>
              <a:t>The audit tool contains the following worksheet tabs.</a:t>
            </a:r>
          </a:p>
          <a:p>
            <a:pPr lvl="1"/>
            <a:endParaRPr lang="en-US" sz="2800" dirty="0">
              <a:latin typeface="Arial" panose="020B0604020202020204" pitchFamily="34" charset="0"/>
            </a:endParaRPr>
          </a:p>
        </p:txBody>
      </p:sp>
    </p:spTree>
    <p:extLst>
      <p:ext uri="{BB962C8B-B14F-4D97-AF65-F5344CB8AC3E}">
        <p14:creationId xmlns:p14="http://schemas.microsoft.com/office/powerpoint/2010/main" val="2880497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Audit Tool</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13</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608577"/>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At the top of each audit tab is a section to identify participants, date and background on what is being audited.  </a:t>
            </a:r>
          </a:p>
          <a:p>
            <a:r>
              <a:rPr lang="en-US" dirty="0">
                <a:latin typeface="Arial" panose="020B0604020202020204" pitchFamily="34" charset="0"/>
              </a:rPr>
              <a:t>There should be more than one participant and participants may vary based on the tab topic.</a:t>
            </a:r>
          </a:p>
          <a:p>
            <a:r>
              <a:rPr lang="en-US" dirty="0">
                <a:latin typeface="Arial" panose="020B0604020202020204" pitchFamily="34" charset="0"/>
              </a:rPr>
              <a:t>There are 125 questions in total.</a:t>
            </a:r>
          </a:p>
          <a:p>
            <a:r>
              <a:rPr lang="en-US" dirty="0">
                <a:latin typeface="Arial" panose="020B0604020202020204" pitchFamily="34" charset="0"/>
              </a:rPr>
              <a:t>Some questions may not be pertinent to your operation, if so, the review group should make the decision to skip the question(s).</a:t>
            </a:r>
          </a:p>
          <a:p>
            <a:pPr lvl="1"/>
            <a:endParaRPr lang="en-US" dirty="0">
              <a:latin typeface="Arial" panose="020B0604020202020204" pitchFamily="34" charset="0"/>
            </a:endParaRPr>
          </a:p>
        </p:txBody>
      </p:sp>
    </p:spTree>
    <p:extLst>
      <p:ext uri="{BB962C8B-B14F-4D97-AF65-F5344CB8AC3E}">
        <p14:creationId xmlns:p14="http://schemas.microsoft.com/office/powerpoint/2010/main" val="2652024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Audit Tool – Introduction, Incidents and References</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14</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811777"/>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These tabs provide background information on the basis of the audit tool.</a:t>
            </a:r>
          </a:p>
          <a:p>
            <a:r>
              <a:rPr lang="en-US" dirty="0">
                <a:latin typeface="Arial" panose="020B0604020202020204" pitchFamily="34" charset="0"/>
              </a:rPr>
              <a:t>It is important for the audit participants to be familiar with this information and any other recognized and generally accepted good engineering practices pertinent to their process. </a:t>
            </a:r>
          </a:p>
          <a:p>
            <a:r>
              <a:rPr lang="en-US" dirty="0">
                <a:latin typeface="Arial" panose="020B0604020202020204" pitchFamily="34" charset="0"/>
              </a:rPr>
              <a:t>The audit participants should be familiar with the incidents and how they may apply to their process.</a:t>
            </a:r>
          </a:p>
          <a:p>
            <a:endParaRPr lang="en-US" dirty="0">
              <a:latin typeface="Arial" panose="020B0604020202020204" pitchFamily="34" charset="0"/>
            </a:endParaRPr>
          </a:p>
        </p:txBody>
      </p:sp>
    </p:spTree>
    <p:extLst>
      <p:ext uri="{BB962C8B-B14F-4D97-AF65-F5344CB8AC3E}">
        <p14:creationId xmlns:p14="http://schemas.microsoft.com/office/powerpoint/2010/main" val="2725044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Audit Tool – PSM Elements Tab</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15</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88566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A strong Process Safety Management (PSM) system is important for handling and processing silicon hydrides.  OSHA PSM is a format that should be considered. </a:t>
            </a:r>
          </a:p>
          <a:p>
            <a:r>
              <a:rPr lang="en-US" dirty="0">
                <a:latin typeface="Arial" panose="020B0604020202020204" pitchFamily="34" charset="0"/>
              </a:rPr>
              <a:t>This tab has 23 questions.</a:t>
            </a:r>
          </a:p>
          <a:p>
            <a:r>
              <a:rPr lang="en-US" dirty="0">
                <a:latin typeface="Arial" panose="020B0604020202020204" pitchFamily="34" charset="0"/>
              </a:rPr>
              <a:t>E.g. – Has a Process Hazard Analysis been completed?</a:t>
            </a:r>
          </a:p>
          <a:p>
            <a:endParaRPr lang="en-US" dirty="0">
              <a:latin typeface="Arial" panose="020B0604020202020204" pitchFamily="34" charset="0"/>
            </a:endParaRPr>
          </a:p>
        </p:txBody>
      </p:sp>
    </p:spTree>
    <p:extLst>
      <p:ext uri="{BB962C8B-B14F-4D97-AF65-F5344CB8AC3E}">
        <p14:creationId xmlns:p14="http://schemas.microsoft.com/office/powerpoint/2010/main" val="3715269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Audit Tool – Hazard Control and PPE Tab</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16</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867193"/>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These tabs review procedural and engineering controls when handling and processing silicon hydrides.</a:t>
            </a:r>
          </a:p>
          <a:p>
            <a:r>
              <a:rPr lang="en-US" dirty="0">
                <a:latin typeface="Arial" panose="020B0604020202020204" pitchFamily="34" charset="0"/>
              </a:rPr>
              <a:t>The Hazard Control tab has 55 questions.</a:t>
            </a:r>
          </a:p>
          <a:p>
            <a:r>
              <a:rPr lang="en-US" dirty="0">
                <a:latin typeface="Arial" panose="020B0604020202020204" pitchFamily="34" charset="0"/>
              </a:rPr>
              <a:t>E.g. – Are hydrogen monitors in use? </a:t>
            </a:r>
          </a:p>
          <a:p>
            <a:r>
              <a:rPr lang="en-US" dirty="0">
                <a:latin typeface="Arial" panose="020B0604020202020204" pitchFamily="34" charset="0"/>
              </a:rPr>
              <a:t>The PPE tab has 6 questions.</a:t>
            </a:r>
          </a:p>
          <a:p>
            <a:r>
              <a:rPr lang="en-US" dirty="0">
                <a:latin typeface="Arial" panose="020B0604020202020204" pitchFamily="34" charset="0"/>
              </a:rPr>
              <a:t>E.g. – Was a flash fire due to hydrogen considered when selecting the appropriate PPE?  </a:t>
            </a:r>
          </a:p>
          <a:p>
            <a:endParaRPr lang="en-US" dirty="0">
              <a:latin typeface="Arial" panose="020B0604020202020204" pitchFamily="34" charset="0"/>
            </a:endParaRPr>
          </a:p>
          <a:p>
            <a:endParaRPr lang="en-US" dirty="0">
              <a:latin typeface="Arial" panose="020B0604020202020204" pitchFamily="34" charset="0"/>
            </a:endParaRPr>
          </a:p>
        </p:txBody>
      </p:sp>
    </p:spTree>
    <p:extLst>
      <p:ext uri="{BB962C8B-B14F-4D97-AF65-F5344CB8AC3E}">
        <p14:creationId xmlns:p14="http://schemas.microsoft.com/office/powerpoint/2010/main" val="3892240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Audit Tool – Training &amp; Job Safety Tab</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17</a:t>
            </a:fld>
            <a:endParaRPr lang="en-US" altLang="en-US" dirty="0">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88566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Employee training is the first line of defense in a strong safety program.</a:t>
            </a:r>
          </a:p>
          <a:p>
            <a:r>
              <a:rPr lang="en-US" dirty="0">
                <a:latin typeface="Arial" panose="020B0604020202020204" pitchFamily="34" charset="0"/>
              </a:rPr>
              <a:t>The Training &amp; Job Safety tab reviews key information that should be available to employees who handle silicon hydrides and on which they should be trained.</a:t>
            </a:r>
          </a:p>
          <a:p>
            <a:r>
              <a:rPr lang="en-US" dirty="0">
                <a:latin typeface="Arial" panose="020B0604020202020204" pitchFamily="34" charset="0"/>
              </a:rPr>
              <a:t>This tab has 11 questions.</a:t>
            </a:r>
          </a:p>
          <a:p>
            <a:r>
              <a:rPr lang="en-US" dirty="0">
                <a:latin typeface="Arial" panose="020B0604020202020204" pitchFamily="34" charset="0"/>
              </a:rPr>
              <a:t>E.g. – Does the SOP have a safety key point on building evacuation due to abnormal </a:t>
            </a:r>
          </a:p>
          <a:p>
            <a:pPr marL="225425" indent="0">
              <a:spcBef>
                <a:spcPts val="200"/>
              </a:spcBef>
              <a:buNone/>
            </a:pPr>
            <a:r>
              <a:rPr lang="en-US" dirty="0">
                <a:latin typeface="Arial" panose="020B0604020202020204" pitchFamily="34" charset="0"/>
              </a:rPr>
              <a:t>operating conditions? </a:t>
            </a:r>
          </a:p>
          <a:p>
            <a:endParaRPr lang="en-US" dirty="0">
              <a:latin typeface="Arial" panose="020B0604020202020204" pitchFamily="34" charset="0"/>
            </a:endParaRPr>
          </a:p>
        </p:txBody>
      </p:sp>
    </p:spTree>
    <p:extLst>
      <p:ext uri="{BB962C8B-B14F-4D97-AF65-F5344CB8AC3E}">
        <p14:creationId xmlns:p14="http://schemas.microsoft.com/office/powerpoint/2010/main" val="3891823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Audit Tool – Waste Management Tab</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18</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88566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A key hazard for silicon hydrides is the mixing of incompatible materials. </a:t>
            </a:r>
          </a:p>
          <a:p>
            <a:r>
              <a:rPr lang="en-US" dirty="0">
                <a:latin typeface="Arial" panose="020B0604020202020204" pitchFamily="34" charset="0"/>
              </a:rPr>
              <a:t>The Waste Management tab focuses on ways to prevent the mixing of incompatible waste materials and sharing of silicon hydride hazards with the off-site waste handlers.</a:t>
            </a:r>
          </a:p>
          <a:p>
            <a:r>
              <a:rPr lang="en-US" dirty="0">
                <a:latin typeface="Arial" panose="020B0604020202020204" pitchFamily="34" charset="0"/>
              </a:rPr>
              <a:t>This tab has 6 questions.</a:t>
            </a:r>
          </a:p>
          <a:p>
            <a:r>
              <a:rPr lang="en-US" dirty="0">
                <a:latin typeface="Arial" panose="020B0604020202020204" pitchFamily="34" charset="0"/>
              </a:rPr>
              <a:t>E.g. – Are there procedures in place to maintain separation between SiH waste and other waste </a:t>
            </a:r>
          </a:p>
          <a:p>
            <a:pPr marL="225425" indent="0">
              <a:spcBef>
                <a:spcPts val="200"/>
              </a:spcBef>
              <a:buNone/>
            </a:pPr>
            <a:r>
              <a:rPr lang="en-US" dirty="0">
                <a:latin typeface="Arial" panose="020B0604020202020204" pitchFamily="34" charset="0"/>
              </a:rPr>
              <a:t>to prevent undesired reactions? </a:t>
            </a:r>
          </a:p>
        </p:txBody>
      </p:sp>
    </p:spTree>
    <p:extLst>
      <p:ext uri="{BB962C8B-B14F-4D97-AF65-F5344CB8AC3E}">
        <p14:creationId xmlns:p14="http://schemas.microsoft.com/office/powerpoint/2010/main" val="25366484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Audit Tool – Emergency Response Tab</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19</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88566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Because of the potential for hydrogen during an emergency it is important to have vetted emergency response plans in place to train employees before an event.</a:t>
            </a:r>
          </a:p>
          <a:p>
            <a:r>
              <a:rPr lang="en-US" dirty="0">
                <a:latin typeface="Arial" panose="020B0604020202020204" pitchFamily="34" charset="0"/>
              </a:rPr>
              <a:t>This tab has 8 questions.</a:t>
            </a:r>
          </a:p>
          <a:p>
            <a:r>
              <a:rPr lang="en-US" dirty="0">
                <a:latin typeface="Arial" panose="020B0604020202020204" pitchFamily="34" charset="0"/>
              </a:rPr>
              <a:t>E.g. – Does the ERP include procedures on how to handle bulged (over-pressurized) drums and/or IBC's? </a:t>
            </a:r>
          </a:p>
          <a:p>
            <a:endParaRPr lang="en-US" dirty="0">
              <a:latin typeface="Arial" panose="020B0604020202020204" pitchFamily="34" charset="0"/>
            </a:endParaRPr>
          </a:p>
        </p:txBody>
      </p:sp>
    </p:spTree>
    <p:extLst>
      <p:ext uri="{BB962C8B-B14F-4D97-AF65-F5344CB8AC3E}">
        <p14:creationId xmlns:p14="http://schemas.microsoft.com/office/powerpoint/2010/main" val="2980515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cs typeface="Arial" panose="020B0604020202020204" pitchFamily="34" charset="0"/>
              </a:rPr>
              <a:t>Introduction</a:t>
            </a:r>
          </a:p>
        </p:txBody>
      </p:sp>
      <p:sp>
        <p:nvSpPr>
          <p:cNvPr id="3" name="Content Placeholder 2">
            <a:extLst>
              <a:ext uri="{FF2B5EF4-FFF2-40B4-BE49-F238E27FC236}">
                <a16:creationId xmlns:a16="http://schemas.microsoft.com/office/drawing/2014/main" id="{5BF46190-5BB4-464C-B764-FE841EFD727D}"/>
              </a:ext>
            </a:extLst>
          </p:cNvPr>
          <p:cNvSpPr>
            <a:spLocks noGrp="1"/>
          </p:cNvSpPr>
          <p:nvPr>
            <p:ph idx="1"/>
          </p:nvPr>
        </p:nvSpPr>
        <p:spPr>
          <a:xfrm>
            <a:off x="838200" y="1733265"/>
            <a:ext cx="10515600" cy="4351338"/>
          </a:xfrm>
        </p:spPr>
        <p:txBody>
          <a:bodyPr>
            <a:normAutofit/>
          </a:bodyPr>
          <a:lstStyle/>
          <a:p>
            <a:r>
              <a:rPr lang="en-US" sz="2400" dirty="0">
                <a:latin typeface="Arial" panose="020B0604020202020204" pitchFamily="34" charset="0"/>
                <a:cs typeface="Arial" panose="020B0604020202020204" pitchFamily="34" charset="0"/>
              </a:rPr>
              <a:t>This presentation and audit tool was developed by Jeff Gray and Bill Maki for and in conjunction with the Silicones Environmental, Health, and Safety Center of the American Chemistry Council.</a:t>
            </a:r>
          </a:p>
          <a:p>
            <a:r>
              <a:rPr lang="en-US" sz="2400" dirty="0">
                <a:latin typeface="Arial" panose="020B0604020202020204" pitchFamily="34" charset="0"/>
                <a:cs typeface="Arial" panose="020B0604020202020204" pitchFamily="34" charset="0"/>
              </a:rPr>
              <a:t>The information herein is offered in good faith and is believed to be accurate and reliable as of the date of publication; however, it is offered without warranty, expressed or implied, as to merchantability, fitness for a particular purpose, and or any other matter.  ACC SEHSC, CES, SIAJ, nor any member company assumes any liability or responsibility for any use, or the results of such use, of the information presented.</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2</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69416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Audit Tool – Containers &amp; Shipping Tab</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20</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88566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rPr>
              <a:t>Packaging and shipping of silicon hydrides generally call for special consideration.  This tab focuses on this aspect of handling.</a:t>
            </a:r>
          </a:p>
          <a:p>
            <a:r>
              <a:rPr lang="en-US" dirty="0">
                <a:latin typeface="Arial" panose="020B0604020202020204" pitchFamily="34" charset="0"/>
              </a:rPr>
              <a:t>This tab has 16 questions.</a:t>
            </a:r>
          </a:p>
          <a:p>
            <a:r>
              <a:rPr lang="en-US" dirty="0">
                <a:latin typeface="Arial" panose="020B0604020202020204" pitchFamily="34" charset="0"/>
              </a:rPr>
              <a:t>E.g. – Are drums and IBC's fitted with a vented </a:t>
            </a:r>
            <a:r>
              <a:rPr lang="en-US" dirty="0" err="1">
                <a:latin typeface="Arial" panose="020B0604020202020204" pitchFamily="34" charset="0"/>
              </a:rPr>
              <a:t>bunge</a:t>
            </a:r>
            <a:r>
              <a:rPr lang="en-US" dirty="0">
                <a:latin typeface="Arial" panose="020B0604020202020204" pitchFamily="34" charset="0"/>
              </a:rPr>
              <a:t>? </a:t>
            </a:r>
          </a:p>
          <a:p>
            <a:endParaRPr lang="en-US" dirty="0">
              <a:latin typeface="Arial" panose="020B0604020202020204" pitchFamily="34" charset="0"/>
            </a:endParaRPr>
          </a:p>
        </p:txBody>
      </p:sp>
    </p:spTree>
    <p:extLst>
      <p:ext uri="{BB962C8B-B14F-4D97-AF65-F5344CB8AC3E}">
        <p14:creationId xmlns:p14="http://schemas.microsoft.com/office/powerpoint/2010/main" val="2061258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Contact Information</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21</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5B4586AC-076F-4A87-A25E-69CEDC78D964}"/>
              </a:ext>
            </a:extLst>
          </p:cNvPr>
          <p:cNvSpPr txBox="1">
            <a:spLocks/>
          </p:cNvSpPr>
          <p:nvPr/>
        </p:nvSpPr>
        <p:spPr>
          <a:xfrm>
            <a:off x="990600" y="188566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hlinkClick r:id="rId6"/>
              </a:rPr>
              <a:t>SEHSC</a:t>
            </a:r>
            <a:endParaRPr lang="en-US" dirty="0">
              <a:latin typeface="Arial" panose="020B0604020202020204" pitchFamily="34" charset="0"/>
            </a:endParaRPr>
          </a:p>
          <a:p>
            <a:r>
              <a:rPr lang="en-US" dirty="0">
                <a:effectLst/>
                <a:latin typeface="Arial" panose="020B0604020202020204" pitchFamily="34" charset="0"/>
                <a:ea typeface="Calibri" panose="020F0502020204030204" pitchFamily="34" charset="0"/>
                <a:cs typeface="Arial" panose="020B0604020202020204" pitchFamily="34" charset="0"/>
                <a:hlinkClick r:id="rId7"/>
              </a:rPr>
              <a:t>AmericanChemistry.com/SIH-Audit-Tool </a:t>
            </a:r>
            <a:endParaRPr lang="en-US" dirty="0">
              <a:solidFill>
                <a:srgbClr val="FF0000"/>
              </a:solidFill>
              <a:latin typeface="Arial" panose="020B0604020202020204" pitchFamily="34" charset="0"/>
              <a:cs typeface="Arial" panose="020B0604020202020204" pitchFamily="34" charset="0"/>
            </a:endParaRPr>
          </a:p>
          <a:p>
            <a:r>
              <a:rPr lang="en-US" dirty="0">
                <a:latin typeface="Arial" panose="020B0604020202020204" pitchFamily="34" charset="0"/>
              </a:rPr>
              <a:t>Betsy Beckwith – </a:t>
            </a:r>
            <a:r>
              <a:rPr lang="en-US" dirty="0">
                <a:latin typeface="Arial" panose="020B0604020202020204" pitchFamily="34" charset="0"/>
                <a:hlinkClick r:id="rId8"/>
              </a:rPr>
              <a:t>betsy_beckwith@americanchemistry.com</a:t>
            </a:r>
            <a:endParaRPr lang="en-US" dirty="0">
              <a:latin typeface="Arial" panose="020B0604020202020204" pitchFamily="34" charset="0"/>
            </a:endParaRPr>
          </a:p>
          <a:p>
            <a:r>
              <a:rPr lang="en-US" dirty="0">
                <a:latin typeface="Arial" panose="020B0604020202020204" pitchFamily="34" charset="0"/>
              </a:rPr>
              <a:t>Jeff Gray – </a:t>
            </a:r>
            <a:r>
              <a:rPr lang="en-US" dirty="0">
                <a:latin typeface="Arial" panose="020B0604020202020204" pitchFamily="34" charset="0"/>
                <a:hlinkClick r:id="rId9"/>
              </a:rPr>
              <a:t>jag6691@gmail.com</a:t>
            </a:r>
            <a:endParaRPr lang="en-US" dirty="0">
              <a:latin typeface="Arial" panose="020B0604020202020204" pitchFamily="34" charset="0"/>
            </a:endParaRPr>
          </a:p>
          <a:p>
            <a:r>
              <a:rPr lang="en-US" dirty="0">
                <a:latin typeface="Arial" panose="020B0604020202020204" pitchFamily="34" charset="0"/>
              </a:rPr>
              <a:t>Bill Maki – </a:t>
            </a:r>
            <a:r>
              <a:rPr lang="en-US" dirty="0">
                <a:latin typeface="Arial" panose="020B0604020202020204" pitchFamily="34" charset="0"/>
                <a:hlinkClick r:id="rId10"/>
              </a:rPr>
              <a:t>williammaki@charter.net</a:t>
            </a:r>
            <a:endParaRPr lang="en-US" dirty="0">
              <a:latin typeface="Arial" panose="020B0604020202020204" pitchFamily="34" charset="0"/>
            </a:endParaRPr>
          </a:p>
          <a:p>
            <a:endParaRPr lang="en-US" dirty="0">
              <a:latin typeface="Arial" panose="020B0604020202020204" pitchFamily="34" charset="0"/>
            </a:endParaRPr>
          </a:p>
        </p:txBody>
      </p:sp>
    </p:spTree>
    <p:extLst>
      <p:ext uri="{BB962C8B-B14F-4D97-AF65-F5344CB8AC3E}">
        <p14:creationId xmlns:p14="http://schemas.microsoft.com/office/powerpoint/2010/main" val="1975983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cs typeface="Arial" panose="020B0604020202020204" pitchFamily="34" charset="0"/>
              </a:rPr>
              <a:t>During this presentation you will learn about the following:</a:t>
            </a:r>
          </a:p>
        </p:txBody>
      </p:sp>
      <p:sp>
        <p:nvSpPr>
          <p:cNvPr id="3" name="Content Placeholder 2">
            <a:extLst>
              <a:ext uri="{FF2B5EF4-FFF2-40B4-BE49-F238E27FC236}">
                <a16:creationId xmlns:a16="http://schemas.microsoft.com/office/drawing/2014/main" id="{5BF46190-5BB4-464C-B764-FE841EFD727D}"/>
              </a:ext>
            </a:extLst>
          </p:cNvPr>
          <p:cNvSpPr>
            <a:spLocks noGrp="1"/>
          </p:cNvSpPr>
          <p:nvPr>
            <p:ph idx="1"/>
          </p:nvPr>
        </p:nvSpPr>
        <p:spPr>
          <a:xfrm>
            <a:off x="838200" y="1733265"/>
            <a:ext cx="10515600" cy="4351338"/>
          </a:xfrm>
        </p:spPr>
        <p:txBody>
          <a:bodyPr/>
          <a:lstStyle/>
          <a:p>
            <a:r>
              <a:rPr lang="en-US" dirty="0">
                <a:latin typeface="Arial" panose="020B0604020202020204" pitchFamily="34" charset="0"/>
              </a:rPr>
              <a:t>Important reasons to audit a process that handles silicon hydride material</a:t>
            </a:r>
          </a:p>
          <a:p>
            <a:r>
              <a:rPr lang="en-US" dirty="0">
                <a:latin typeface="Arial" panose="020B0604020202020204" pitchFamily="34" charset="0"/>
              </a:rPr>
              <a:t>What is silicon hydride</a:t>
            </a:r>
          </a:p>
          <a:p>
            <a:r>
              <a:rPr lang="en-US" dirty="0">
                <a:latin typeface="Arial" panose="020B0604020202020204" pitchFamily="34" charset="0"/>
              </a:rPr>
              <a:t>The potential hazards associated with silicon hydride</a:t>
            </a:r>
          </a:p>
          <a:p>
            <a:r>
              <a:rPr lang="en-US" dirty="0">
                <a:latin typeface="Arial" panose="020B0604020202020204" pitchFamily="34" charset="0"/>
              </a:rPr>
              <a:t>Available resources to aid in the safe design and operation of a process handling silicon hydride material</a:t>
            </a:r>
          </a:p>
          <a:p>
            <a:r>
              <a:rPr lang="en-US" dirty="0">
                <a:latin typeface="Arial" panose="020B0604020202020204" pitchFamily="34" charset="0"/>
              </a:rPr>
              <a:t>An audit tool to aid in auditing a process handling silicon hydride material</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3</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2326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Why Audit?</a:t>
            </a:r>
          </a:p>
        </p:txBody>
      </p:sp>
      <p:sp>
        <p:nvSpPr>
          <p:cNvPr id="3" name="Content Placeholder 2">
            <a:extLst>
              <a:ext uri="{FF2B5EF4-FFF2-40B4-BE49-F238E27FC236}">
                <a16:creationId xmlns:a16="http://schemas.microsoft.com/office/drawing/2014/main" id="{5BF46190-5BB4-464C-B764-FE841EFD727D}"/>
              </a:ext>
            </a:extLst>
          </p:cNvPr>
          <p:cNvSpPr>
            <a:spLocks noGrp="1"/>
          </p:cNvSpPr>
          <p:nvPr>
            <p:ph idx="1"/>
          </p:nvPr>
        </p:nvSpPr>
        <p:spPr>
          <a:xfrm>
            <a:off x="838200" y="1733265"/>
            <a:ext cx="5867400" cy="4351338"/>
          </a:xfrm>
        </p:spPr>
        <p:txBody>
          <a:bodyPr>
            <a:normAutofit/>
          </a:bodyPr>
          <a:lstStyle/>
          <a:p>
            <a:r>
              <a:rPr lang="en-US" dirty="0">
                <a:latin typeface="Arial" panose="020B0604020202020204" pitchFamily="34" charset="0"/>
                <a:cs typeface="Arial" panose="020B0604020202020204" pitchFamily="34" charset="0"/>
              </a:rPr>
              <a:t>To help prevent </a:t>
            </a:r>
            <a:r>
              <a:rPr lang="en-US" dirty="0">
                <a:latin typeface="Arial" panose="020B0604020202020204" pitchFamily="34" charset="0"/>
              </a:rPr>
              <a:t>repeat of past industry fires and explosions while handling silicon hydride materials</a:t>
            </a:r>
          </a:p>
          <a:p>
            <a:r>
              <a:rPr lang="en-US" dirty="0">
                <a:latin typeface="Arial" panose="020B0604020202020204" pitchFamily="34" charset="0"/>
              </a:rPr>
              <a:t>Example:  Explosion due to </a:t>
            </a:r>
            <a:r>
              <a:rPr lang="en-US" dirty="0">
                <a:latin typeface="Arial" panose="020B0604020202020204" pitchFamily="34" charset="0"/>
                <a:cs typeface="Arial" panose="020B0604020202020204" pitchFamily="34" charset="0"/>
              </a:rPr>
              <a:t>improperly handled </a:t>
            </a:r>
            <a:r>
              <a:rPr lang="en-US" dirty="0">
                <a:latin typeface="Arial" panose="020B0604020202020204" pitchFamily="34" charset="0"/>
              </a:rPr>
              <a:t>silicon hydride material investigated by the </a:t>
            </a:r>
            <a:r>
              <a:rPr lang="en-US" dirty="0">
                <a:latin typeface="Arial" panose="020B0604020202020204" pitchFamily="34" charset="0"/>
                <a:hlinkClick r:id="rId6"/>
              </a:rPr>
              <a:t>CSB</a:t>
            </a:r>
            <a:endParaRPr lang="en-US" dirty="0">
              <a:latin typeface="Arial" panose="020B0604020202020204" pitchFamily="34" charset="0"/>
            </a:endParaRPr>
          </a:p>
          <a:p>
            <a:pPr lvl="1"/>
            <a:r>
              <a:rPr lang="en-US" dirty="0">
                <a:latin typeface="Arial" panose="020B0604020202020204" pitchFamily="34" charset="0"/>
              </a:rPr>
              <a:t>AB Specialty Silicones</a:t>
            </a:r>
          </a:p>
          <a:p>
            <a:pPr lvl="1"/>
            <a:r>
              <a:rPr lang="en-US" dirty="0">
                <a:latin typeface="Arial" panose="020B0604020202020204" pitchFamily="34" charset="0"/>
              </a:rPr>
              <a:t>May 2019</a:t>
            </a:r>
          </a:p>
          <a:p>
            <a:pPr lvl="1"/>
            <a:r>
              <a:rPr lang="en-US" dirty="0">
                <a:latin typeface="Arial" panose="020B0604020202020204" pitchFamily="34" charset="0"/>
              </a:rPr>
              <a:t>Explosion and fire</a:t>
            </a:r>
          </a:p>
          <a:p>
            <a:pPr lvl="1"/>
            <a:r>
              <a:rPr lang="en-US" dirty="0">
                <a:latin typeface="Arial" panose="020B0604020202020204" pitchFamily="34" charset="0"/>
              </a:rPr>
              <a:t>Four workers fatally injured</a:t>
            </a:r>
          </a:p>
          <a:p>
            <a:pPr lvl="1"/>
            <a:endParaRPr lang="en-US" dirty="0">
              <a:latin typeface="Arial" panose="020B0604020202020204" pitchFamily="34" charset="0"/>
            </a:endParaRP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4</a:t>
            </a:fld>
            <a:endParaRPr lang="en-US" altLang="en-US">
              <a:solidFill>
                <a:srgbClr val="898989"/>
              </a:solidFill>
            </a:endParaRPr>
          </a:p>
        </p:txBody>
      </p:sp>
      <p:pic>
        <p:nvPicPr>
          <p:cNvPr id="15365" name="Picture 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CSB Releases AB Specialty Silicones Factual Update - General News - News |  CSB">
            <a:extLst>
              <a:ext uri="{FF2B5EF4-FFF2-40B4-BE49-F238E27FC236}">
                <a16:creationId xmlns:a16="http://schemas.microsoft.com/office/drawing/2014/main" id="{514CB13F-88B8-4D14-9434-998B4FDBB2A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30478" y="136525"/>
            <a:ext cx="4328719" cy="2357633"/>
          </a:xfrm>
          <a:prstGeom prst="rect">
            <a:avLst/>
          </a:prstGeom>
          <a:noFill/>
          <a:extLst>
            <a:ext uri="{909E8E84-426E-40DD-AFC4-6F175D3DCCD1}">
              <a14:hiddenFill xmlns:a14="http://schemas.microsoft.com/office/drawing/2010/main">
                <a:solidFill>
                  <a:srgbClr val="FFFFFF"/>
                </a:solidFill>
              </a14:hiddenFill>
            </a:ext>
          </a:extLst>
        </p:spPr>
      </p:pic>
      <p:pic>
        <p:nvPicPr>
          <p:cNvPr id="5" name="Online Media 4" title="Massive explosion rocks Waukegan manufacturing plant">
            <a:hlinkClick r:id="" action="ppaction://media"/>
            <a:extLst>
              <a:ext uri="{FF2B5EF4-FFF2-40B4-BE49-F238E27FC236}">
                <a16:creationId xmlns:a16="http://schemas.microsoft.com/office/drawing/2014/main" id="{28D83DB4-1581-4012-996E-3A2A28B19BFC}"/>
              </a:ext>
            </a:extLst>
          </p:cNvPr>
          <p:cNvPicPr>
            <a:picLocks noRot="1" noChangeAspect="1"/>
          </p:cNvPicPr>
          <p:nvPr>
            <a:videoFile r:link="rId1"/>
          </p:nvPr>
        </p:nvPicPr>
        <p:blipFill>
          <a:blip r:embed="rId9"/>
          <a:stretch>
            <a:fillRect/>
          </a:stretch>
        </p:blipFill>
        <p:spPr>
          <a:xfrm>
            <a:off x="7674816" y="2681905"/>
            <a:ext cx="4229530" cy="2389685"/>
          </a:xfrm>
          <a:prstGeom prst="rect">
            <a:avLst/>
          </a:prstGeom>
        </p:spPr>
      </p:pic>
    </p:spTree>
    <p:extLst>
      <p:ext uri="{BB962C8B-B14F-4D97-AF65-F5344CB8AC3E}">
        <p14:creationId xmlns:p14="http://schemas.microsoft.com/office/powerpoint/2010/main" val="292704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What is a Silicon Hydride?</a:t>
            </a:r>
          </a:p>
        </p:txBody>
      </p:sp>
      <p:sp>
        <p:nvSpPr>
          <p:cNvPr id="3" name="Content Placeholder 2">
            <a:extLst>
              <a:ext uri="{FF2B5EF4-FFF2-40B4-BE49-F238E27FC236}">
                <a16:creationId xmlns:a16="http://schemas.microsoft.com/office/drawing/2014/main" id="{5BF46190-5BB4-464C-B764-FE841EFD727D}"/>
              </a:ext>
            </a:extLst>
          </p:cNvPr>
          <p:cNvSpPr>
            <a:spLocks noGrp="1"/>
          </p:cNvSpPr>
          <p:nvPr>
            <p:ph idx="1"/>
          </p:nvPr>
        </p:nvSpPr>
        <p:spPr>
          <a:xfrm>
            <a:off x="838200" y="1733265"/>
            <a:ext cx="10515600" cy="4351338"/>
          </a:xfrm>
        </p:spPr>
        <p:txBody>
          <a:bodyPr>
            <a:normAutofit/>
          </a:bodyPr>
          <a:lstStyle/>
          <a:p>
            <a:r>
              <a:rPr lang="en-US" dirty="0">
                <a:latin typeface="Arial" panose="020B0604020202020204" pitchFamily="34" charset="0"/>
              </a:rPr>
              <a:t>Simply put…a Si-H bond</a:t>
            </a:r>
          </a:p>
          <a:p>
            <a:r>
              <a:rPr lang="en-US" dirty="0">
                <a:latin typeface="Arial" panose="020B0604020202020204" pitchFamily="34" charset="0"/>
              </a:rPr>
              <a:t>Hydrogen functional silicon compounds may be in the form of silanes, siloxanes and silicones</a:t>
            </a:r>
          </a:p>
          <a:p>
            <a:r>
              <a:rPr lang="en-US" dirty="0">
                <a:latin typeface="Arial" panose="020B0604020202020204" pitchFamily="34" charset="0"/>
              </a:rPr>
              <a:t>Silicon hydride example, tetramethyldisiloxane</a:t>
            </a:r>
          </a:p>
          <a:p>
            <a:endParaRPr lang="en-US" dirty="0">
              <a:latin typeface="Arial" panose="020B0604020202020204" pitchFamily="34" charset="0"/>
            </a:endParaRPr>
          </a:p>
          <a:p>
            <a:pPr marL="0" indent="0">
              <a:buNone/>
            </a:pPr>
            <a:r>
              <a:rPr lang="en-US" dirty="0">
                <a:latin typeface="Arial" panose="020B0604020202020204" pitchFamily="34" charset="0"/>
              </a:rPr>
              <a:t>            	</a:t>
            </a:r>
            <a:r>
              <a:rPr lang="en-US" b="1" dirty="0">
                <a:latin typeface="Arial" panose="020B0604020202020204" pitchFamily="34" charset="0"/>
              </a:rPr>
              <a:t>H</a:t>
            </a:r>
            <a:r>
              <a:rPr lang="en-US" dirty="0">
                <a:latin typeface="Arial" panose="020B0604020202020204" pitchFamily="34" charset="0"/>
              </a:rPr>
              <a:t>	</a:t>
            </a:r>
            <a:r>
              <a:rPr lang="en-US" b="1" dirty="0">
                <a:solidFill>
                  <a:srgbClr val="FF0000"/>
                </a:solidFill>
                <a:latin typeface="Arial" panose="020B0604020202020204" pitchFamily="34" charset="0"/>
              </a:rPr>
              <a:t>O</a:t>
            </a:r>
            <a:r>
              <a:rPr lang="en-US" dirty="0">
                <a:latin typeface="Arial" panose="020B0604020202020204" pitchFamily="34" charset="0"/>
              </a:rPr>
              <a:t>      </a:t>
            </a:r>
            <a:r>
              <a:rPr lang="en-US" b="1" dirty="0">
                <a:latin typeface="Arial" panose="020B0604020202020204" pitchFamily="34" charset="0"/>
              </a:rPr>
              <a:t>H</a:t>
            </a:r>
          </a:p>
          <a:p>
            <a:pPr marL="0" indent="0">
              <a:buNone/>
            </a:pPr>
            <a:r>
              <a:rPr lang="en-US" dirty="0">
                <a:latin typeface="Arial" panose="020B0604020202020204" pitchFamily="34" charset="0"/>
              </a:rPr>
              <a:t>                     </a:t>
            </a:r>
            <a:r>
              <a:rPr lang="en-US" b="1" dirty="0">
                <a:solidFill>
                  <a:schemeClr val="accent2"/>
                </a:solidFill>
                <a:latin typeface="Arial" panose="020B0604020202020204" pitchFamily="34" charset="0"/>
              </a:rPr>
              <a:t>Si</a:t>
            </a:r>
            <a:r>
              <a:rPr lang="en-US" dirty="0">
                <a:latin typeface="Arial" panose="020B0604020202020204" pitchFamily="34" charset="0"/>
              </a:rPr>
              <a:t>          </a:t>
            </a:r>
            <a:r>
              <a:rPr lang="en-US" b="1" dirty="0" err="1">
                <a:solidFill>
                  <a:schemeClr val="accent2"/>
                </a:solidFill>
                <a:latin typeface="Arial" panose="020B0604020202020204" pitchFamily="34" charset="0"/>
              </a:rPr>
              <a:t>Si</a:t>
            </a:r>
            <a:endParaRPr lang="en-US" b="1" dirty="0">
              <a:solidFill>
                <a:schemeClr val="accent2"/>
              </a:solidFill>
              <a:latin typeface="Arial" panose="020B0604020202020204" pitchFamily="34" charset="0"/>
            </a:endParaRP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5</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a:extLst>
              <a:ext uri="{FF2B5EF4-FFF2-40B4-BE49-F238E27FC236}">
                <a16:creationId xmlns:a16="http://schemas.microsoft.com/office/drawing/2014/main" id="{E54F813E-A385-41C4-841E-5CF5D48D5C60}"/>
              </a:ext>
            </a:extLst>
          </p:cNvPr>
          <p:cNvCxnSpPr/>
          <p:nvPr/>
        </p:nvCxnSpPr>
        <p:spPr>
          <a:xfrm>
            <a:off x="3180523" y="5111898"/>
            <a:ext cx="0" cy="438356"/>
          </a:xfrm>
          <a:prstGeom prst="line">
            <a:avLst/>
          </a:prstGeom>
          <a:ln w="47625"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C788A80-B458-40DA-8976-54A41765D082}"/>
              </a:ext>
            </a:extLst>
          </p:cNvPr>
          <p:cNvCxnSpPr>
            <a:cxnSpLocks/>
          </p:cNvCxnSpPr>
          <p:nvPr/>
        </p:nvCxnSpPr>
        <p:spPr>
          <a:xfrm flipH="1">
            <a:off x="3327499" y="4522703"/>
            <a:ext cx="308631" cy="246199"/>
          </a:xfrm>
          <a:prstGeom prst="line">
            <a:avLst/>
          </a:prstGeom>
          <a:ln w="47625"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3A101E8-1A9F-4DB8-AC1A-08A7822F64FB}"/>
              </a:ext>
            </a:extLst>
          </p:cNvPr>
          <p:cNvCxnSpPr>
            <a:cxnSpLocks/>
          </p:cNvCxnSpPr>
          <p:nvPr/>
        </p:nvCxnSpPr>
        <p:spPr>
          <a:xfrm flipH="1" flipV="1">
            <a:off x="3967824" y="4522703"/>
            <a:ext cx="324677" cy="246199"/>
          </a:xfrm>
          <a:prstGeom prst="line">
            <a:avLst/>
          </a:prstGeom>
          <a:ln w="47625"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B1F0FB8-21FB-429C-8ADE-562DE85EEC28}"/>
              </a:ext>
            </a:extLst>
          </p:cNvPr>
          <p:cNvCxnSpPr/>
          <p:nvPr/>
        </p:nvCxnSpPr>
        <p:spPr>
          <a:xfrm>
            <a:off x="4446109" y="5118526"/>
            <a:ext cx="0" cy="438356"/>
          </a:xfrm>
          <a:prstGeom prst="line">
            <a:avLst/>
          </a:prstGeom>
          <a:ln w="47625"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7E921B4-8CEF-49BA-A9C0-1525A4A57963}"/>
              </a:ext>
            </a:extLst>
          </p:cNvPr>
          <p:cNvCxnSpPr>
            <a:cxnSpLocks/>
          </p:cNvCxnSpPr>
          <p:nvPr/>
        </p:nvCxnSpPr>
        <p:spPr>
          <a:xfrm>
            <a:off x="4691274" y="4903364"/>
            <a:ext cx="477074" cy="0"/>
          </a:xfrm>
          <a:prstGeom prst="line">
            <a:avLst/>
          </a:prstGeom>
          <a:ln w="47625"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72E1AD7-8208-4C3C-9A1D-20E951225EA4}"/>
              </a:ext>
            </a:extLst>
          </p:cNvPr>
          <p:cNvCxnSpPr>
            <a:cxnSpLocks/>
          </p:cNvCxnSpPr>
          <p:nvPr/>
        </p:nvCxnSpPr>
        <p:spPr>
          <a:xfrm>
            <a:off x="2445031" y="4902219"/>
            <a:ext cx="477074" cy="0"/>
          </a:xfrm>
          <a:prstGeom prst="line">
            <a:avLst/>
          </a:prstGeom>
          <a:ln w="47625"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20C9DFE-073C-4757-A31E-AADFC3597436}"/>
              </a:ext>
            </a:extLst>
          </p:cNvPr>
          <p:cNvCxnSpPr>
            <a:cxnSpLocks/>
          </p:cNvCxnSpPr>
          <p:nvPr/>
        </p:nvCxnSpPr>
        <p:spPr>
          <a:xfrm>
            <a:off x="2922105" y="4560603"/>
            <a:ext cx="112643" cy="152883"/>
          </a:xfrm>
          <a:prstGeom prst="line">
            <a:avLst/>
          </a:prstGeom>
          <a:ln w="47625"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9081DC8-86DC-4864-AEBC-F7F0678DE92C}"/>
              </a:ext>
            </a:extLst>
          </p:cNvPr>
          <p:cNvCxnSpPr>
            <a:cxnSpLocks/>
          </p:cNvCxnSpPr>
          <p:nvPr/>
        </p:nvCxnSpPr>
        <p:spPr>
          <a:xfrm flipH="1">
            <a:off x="4591676" y="4588311"/>
            <a:ext cx="145778" cy="135666"/>
          </a:xfrm>
          <a:prstGeom prst="line">
            <a:avLst/>
          </a:prstGeom>
          <a:ln w="47625"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5888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Silicon Hydride Hazards</a:t>
            </a:r>
          </a:p>
        </p:txBody>
      </p:sp>
      <p:sp>
        <p:nvSpPr>
          <p:cNvPr id="3" name="Content Placeholder 2">
            <a:extLst>
              <a:ext uri="{FF2B5EF4-FFF2-40B4-BE49-F238E27FC236}">
                <a16:creationId xmlns:a16="http://schemas.microsoft.com/office/drawing/2014/main" id="{5BF46190-5BB4-464C-B764-FE841EFD727D}"/>
              </a:ext>
            </a:extLst>
          </p:cNvPr>
          <p:cNvSpPr>
            <a:spLocks noGrp="1"/>
          </p:cNvSpPr>
          <p:nvPr>
            <p:ph idx="1"/>
          </p:nvPr>
        </p:nvSpPr>
        <p:spPr>
          <a:xfrm>
            <a:off x="838200" y="1733265"/>
            <a:ext cx="10515600" cy="4351338"/>
          </a:xfrm>
        </p:spPr>
        <p:txBody>
          <a:bodyPr>
            <a:normAutofit/>
          </a:bodyPr>
          <a:lstStyle/>
          <a:p>
            <a:r>
              <a:rPr lang="en-US" dirty="0">
                <a:latin typeface="Arial" panose="020B0604020202020204" pitchFamily="34" charset="0"/>
              </a:rPr>
              <a:t>SiH functional materials can have a range of general hazards</a:t>
            </a:r>
          </a:p>
          <a:p>
            <a:pPr lvl="1"/>
            <a:r>
              <a:rPr lang="en-US" dirty="0">
                <a:latin typeface="Arial" panose="020B0604020202020204" pitchFamily="34" charset="0"/>
              </a:rPr>
              <a:t>Combustible to flammable to pyrophoric</a:t>
            </a:r>
          </a:p>
          <a:p>
            <a:pPr lvl="1"/>
            <a:r>
              <a:rPr lang="en-US" dirty="0">
                <a:latin typeface="Arial" panose="020B0604020202020204" pitchFamily="34" charset="0"/>
              </a:rPr>
              <a:t>Non-static accumulating to static accumulating</a:t>
            </a:r>
          </a:p>
          <a:p>
            <a:pPr lvl="1"/>
            <a:r>
              <a:rPr lang="en-US" dirty="0">
                <a:latin typeface="Arial" panose="020B0604020202020204" pitchFamily="34" charset="0"/>
              </a:rPr>
              <a:t>Non-corrosive to corrosive</a:t>
            </a:r>
          </a:p>
          <a:p>
            <a:pPr lvl="1"/>
            <a:r>
              <a:rPr lang="en-US" dirty="0">
                <a:latin typeface="Arial" panose="020B0604020202020204" pitchFamily="34" charset="0"/>
              </a:rPr>
              <a:t>Non-toxic to toxic  </a:t>
            </a:r>
          </a:p>
          <a:p>
            <a:r>
              <a:rPr lang="en-US" dirty="0">
                <a:latin typeface="Arial" panose="020B0604020202020204" pitchFamily="34" charset="0"/>
              </a:rPr>
              <a:t>It is important to understand these hazards via the SDS</a:t>
            </a:r>
          </a:p>
          <a:p>
            <a:endParaRPr lang="en-US" dirty="0">
              <a:latin typeface="Arial" panose="020B0604020202020204" pitchFamily="34" charset="0"/>
            </a:endParaRP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6</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5550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Silicon Hydride Hazards</a:t>
            </a:r>
          </a:p>
        </p:txBody>
      </p:sp>
      <p:sp>
        <p:nvSpPr>
          <p:cNvPr id="3" name="Content Placeholder 2">
            <a:extLst>
              <a:ext uri="{FF2B5EF4-FFF2-40B4-BE49-F238E27FC236}">
                <a16:creationId xmlns:a16="http://schemas.microsoft.com/office/drawing/2014/main" id="{5BF46190-5BB4-464C-B764-FE841EFD727D}"/>
              </a:ext>
            </a:extLst>
          </p:cNvPr>
          <p:cNvSpPr>
            <a:spLocks noGrp="1"/>
          </p:cNvSpPr>
          <p:nvPr>
            <p:ph idx="1"/>
          </p:nvPr>
        </p:nvSpPr>
        <p:spPr>
          <a:xfrm>
            <a:off x="838200" y="1733265"/>
            <a:ext cx="10515600" cy="4351338"/>
          </a:xfrm>
        </p:spPr>
        <p:txBody>
          <a:bodyPr>
            <a:normAutofit/>
          </a:bodyPr>
          <a:lstStyle/>
          <a:p>
            <a:r>
              <a:rPr lang="en-US" dirty="0">
                <a:latin typeface="Arial" panose="020B0604020202020204" pitchFamily="34" charset="0"/>
              </a:rPr>
              <a:t>All SiH materials have additional hazards that are important to understand in order to safely handle and process.</a:t>
            </a:r>
          </a:p>
          <a:p>
            <a:r>
              <a:rPr lang="en-US" dirty="0">
                <a:latin typeface="Arial" panose="020B0604020202020204" pitchFamily="34" charset="0"/>
              </a:rPr>
              <a:t>SiH will react with an active hydrogen source, such as water and alcohols, to form hydrogen. There are many substances, such as strong acids and bases, that can act as catalysts to increase the rate of hydrogen generation.  This can lead to a flammable and/or explosive environment in the building, equipment or container.      </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7</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7849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Silicon Hydride Hazards</a:t>
            </a:r>
          </a:p>
        </p:txBody>
      </p:sp>
      <p:sp>
        <p:nvSpPr>
          <p:cNvPr id="3" name="Content Placeholder 2">
            <a:extLst>
              <a:ext uri="{FF2B5EF4-FFF2-40B4-BE49-F238E27FC236}">
                <a16:creationId xmlns:a16="http://schemas.microsoft.com/office/drawing/2014/main" id="{5BF46190-5BB4-464C-B764-FE841EFD727D}"/>
              </a:ext>
            </a:extLst>
          </p:cNvPr>
          <p:cNvSpPr>
            <a:spLocks noGrp="1"/>
          </p:cNvSpPr>
          <p:nvPr>
            <p:ph idx="1"/>
          </p:nvPr>
        </p:nvSpPr>
        <p:spPr>
          <a:xfrm>
            <a:off x="838200" y="1733265"/>
            <a:ext cx="10515600" cy="4351338"/>
          </a:xfrm>
        </p:spPr>
        <p:txBody>
          <a:bodyPr>
            <a:normAutofit/>
          </a:bodyPr>
          <a:lstStyle/>
          <a:p>
            <a:r>
              <a:rPr lang="en-US" dirty="0">
                <a:latin typeface="Arial" panose="020B0604020202020204" pitchFamily="34" charset="0"/>
              </a:rPr>
              <a:t>Thermal Degradation can cause hydrogen generation, leading to equipment failure, fire and/or explosion.  Overheating in a  deadheaded centrifugal pump is an example of this type of situation.</a:t>
            </a:r>
          </a:p>
          <a:p>
            <a:r>
              <a:rPr lang="en-US" dirty="0">
                <a:latin typeface="Arial" panose="020B0604020202020204" pitchFamily="34" charset="0"/>
              </a:rPr>
              <a:t>SiH is commonly used in </a:t>
            </a:r>
            <a:r>
              <a:rPr lang="en-US" dirty="0" err="1">
                <a:latin typeface="Arial" panose="020B0604020202020204" pitchFamily="34" charset="0"/>
              </a:rPr>
              <a:t>hydrosilylation</a:t>
            </a:r>
            <a:r>
              <a:rPr lang="en-US" dirty="0">
                <a:latin typeface="Arial" panose="020B0604020202020204" pitchFamily="34" charset="0"/>
              </a:rPr>
              <a:t> chemistry with catalytic ingredients to accelerate the reaction.  This is a very exothermic reaction.  If left unchecked, a runaway reaction can generate temperatures and pressures exceeding equipment design, leading to equipment failure, fire and/or explosion.</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8</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761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LL-smal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832350"/>
            <a:ext cx="4129088"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U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59476" y="0"/>
            <a:ext cx="470852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4000823-FCED-4FF9-B563-26D3FBAC6015}"/>
              </a:ext>
            </a:extLst>
          </p:cNvPr>
          <p:cNvSpPr>
            <a:spLocks noGrp="1"/>
          </p:cNvSpPr>
          <p:nvPr>
            <p:ph type="title"/>
          </p:nvPr>
        </p:nvSpPr>
        <p:spPr/>
        <p:txBody>
          <a:bodyPr>
            <a:normAutofit/>
          </a:bodyPr>
          <a:lstStyle/>
          <a:p>
            <a:r>
              <a:rPr lang="en-US" sz="3200" b="1" dirty="0">
                <a:solidFill>
                  <a:srgbClr val="FF0000"/>
                </a:solidFill>
                <a:latin typeface="Arial" panose="020B0604020202020204" pitchFamily="34" charset="0"/>
              </a:rPr>
              <a:t>Silicon Hydride Hazards</a:t>
            </a:r>
          </a:p>
        </p:txBody>
      </p:sp>
      <p:sp>
        <p:nvSpPr>
          <p:cNvPr id="3" name="Content Placeholder 2">
            <a:extLst>
              <a:ext uri="{FF2B5EF4-FFF2-40B4-BE49-F238E27FC236}">
                <a16:creationId xmlns:a16="http://schemas.microsoft.com/office/drawing/2014/main" id="{5BF46190-5BB4-464C-B764-FE841EFD727D}"/>
              </a:ext>
            </a:extLst>
          </p:cNvPr>
          <p:cNvSpPr>
            <a:spLocks noGrp="1"/>
          </p:cNvSpPr>
          <p:nvPr>
            <p:ph idx="1"/>
          </p:nvPr>
        </p:nvSpPr>
        <p:spPr>
          <a:xfrm>
            <a:off x="838200" y="1733265"/>
            <a:ext cx="10515600" cy="4351338"/>
          </a:xfrm>
        </p:spPr>
        <p:txBody>
          <a:bodyPr>
            <a:normAutofit/>
          </a:bodyPr>
          <a:lstStyle/>
          <a:p>
            <a:r>
              <a:rPr lang="en-US" dirty="0">
                <a:latin typeface="Arial" panose="020B0604020202020204" pitchFamily="34" charset="0"/>
              </a:rPr>
              <a:t>SiH materials can rearrange at high temperatures and/or in the presence of a catalyst to form flammable materials.</a:t>
            </a:r>
          </a:p>
          <a:p>
            <a:r>
              <a:rPr lang="en-US" dirty="0">
                <a:latin typeface="Arial" panose="020B0604020202020204" pitchFamily="34" charset="0"/>
              </a:rPr>
              <a:t>Some SiH materials can form shock sensitive gels that will generate a fire and/or explosion when disturbed, such as during maintenance operations. </a:t>
            </a:r>
          </a:p>
        </p:txBody>
      </p:sp>
      <p:sp>
        <p:nvSpPr>
          <p:cNvPr id="1536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1E23FE-12D1-44D7-9013-BCD4DBDFE7E1}" type="slidenum">
              <a:rPr lang="en-US" altLang="en-US" smtClean="0">
                <a:solidFill>
                  <a:srgbClr val="898989"/>
                </a:solidFill>
              </a:rPr>
              <a:pPr/>
              <a:t>9</a:t>
            </a:fld>
            <a:endParaRPr lang="en-US" altLang="en-US">
              <a:solidFill>
                <a:srgbClr val="898989"/>
              </a:solidFill>
            </a:endParaRPr>
          </a:p>
        </p:txBody>
      </p:sp>
      <p:pic>
        <p:nvPicPr>
          <p:cNvPr id="15365" name="Picture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4826" y="5167314"/>
            <a:ext cx="3167063"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21270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3582</Words>
  <Application>Microsoft Office PowerPoint</Application>
  <PresentationFormat>Widescreen</PresentationFormat>
  <Paragraphs>310</Paragraphs>
  <Slides>21</Slides>
  <Notes>21</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Silicon Hydride Safe Handling</vt:lpstr>
      <vt:lpstr>Introduction</vt:lpstr>
      <vt:lpstr>During this presentation you will learn about the following:</vt:lpstr>
      <vt:lpstr>Why Audit?</vt:lpstr>
      <vt:lpstr>What is a Silicon Hydride?</vt:lpstr>
      <vt:lpstr>Silicon Hydride Hazards</vt:lpstr>
      <vt:lpstr>Silicon Hydride Hazards</vt:lpstr>
      <vt:lpstr>Silicon Hydride Hazards</vt:lpstr>
      <vt:lpstr>Silicon Hydride Hazards</vt:lpstr>
      <vt:lpstr>Silicon Hydride Safe Handling Resources</vt:lpstr>
      <vt:lpstr>Silicon Hydride Safe Handling Resources</vt:lpstr>
      <vt:lpstr>Audit Tool</vt:lpstr>
      <vt:lpstr>Audit Tool</vt:lpstr>
      <vt:lpstr>Audit Tool – Introduction, Incidents and References</vt:lpstr>
      <vt:lpstr>Audit Tool – PSM Elements Tab</vt:lpstr>
      <vt:lpstr>Audit Tool – Hazard Control and PPE Tab</vt:lpstr>
      <vt:lpstr>Audit Tool – Training &amp; Job Safety Tab</vt:lpstr>
      <vt:lpstr>Audit Tool – Waste Management Tab</vt:lpstr>
      <vt:lpstr>Audit Tool – Emergency Response Tab</vt:lpstr>
      <vt:lpstr>Audit Tool – Containers &amp; Shipping Tab</vt:lpstr>
      <vt:lpstr>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williammaki@charter.net</dc:creator>
  <cp:lastModifiedBy>Anthony, Charlotte</cp:lastModifiedBy>
  <cp:revision>77</cp:revision>
  <dcterms:created xsi:type="dcterms:W3CDTF">2018-11-30T18:12:41Z</dcterms:created>
  <dcterms:modified xsi:type="dcterms:W3CDTF">2023-02-06T15:56:38Z</dcterms:modified>
</cp:coreProperties>
</file>